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346" r:id="rId4"/>
    <p:sldId id="344" r:id="rId5"/>
    <p:sldId id="307" r:id="rId6"/>
    <p:sldId id="339" r:id="rId7"/>
    <p:sldId id="336" r:id="rId8"/>
    <p:sldId id="338" r:id="rId9"/>
    <p:sldId id="337" r:id="rId10"/>
    <p:sldId id="402" r:id="rId11"/>
    <p:sldId id="340" r:id="rId12"/>
    <p:sldId id="341" r:id="rId13"/>
    <p:sldId id="345" r:id="rId14"/>
    <p:sldId id="342" r:id="rId15"/>
    <p:sldId id="343" r:id="rId16"/>
    <p:sldId id="347" r:id="rId17"/>
    <p:sldId id="348" r:id="rId18"/>
    <p:sldId id="350" r:id="rId19"/>
    <p:sldId id="351" r:id="rId20"/>
    <p:sldId id="352" r:id="rId21"/>
    <p:sldId id="353" r:id="rId22"/>
    <p:sldId id="405" r:id="rId23"/>
    <p:sldId id="267" r:id="rId24"/>
    <p:sldId id="268" r:id="rId25"/>
    <p:sldId id="269" r:id="rId26"/>
    <p:sldId id="270" r:id="rId27"/>
    <p:sldId id="271" r:id="rId28"/>
    <p:sldId id="272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68" r:id="rId38"/>
    <p:sldId id="369" r:id="rId39"/>
    <p:sldId id="370" r:id="rId40"/>
    <p:sldId id="371" r:id="rId41"/>
    <p:sldId id="372" r:id="rId42"/>
    <p:sldId id="404" r:id="rId43"/>
    <p:sldId id="373" r:id="rId44"/>
    <p:sldId id="362" r:id="rId45"/>
    <p:sldId id="363" r:id="rId46"/>
    <p:sldId id="364" r:id="rId47"/>
    <p:sldId id="389" r:id="rId48"/>
    <p:sldId id="365" r:id="rId49"/>
    <p:sldId id="366" r:id="rId50"/>
    <p:sldId id="391" r:id="rId51"/>
    <p:sldId id="394" r:id="rId52"/>
    <p:sldId id="395" r:id="rId53"/>
    <p:sldId id="396" r:id="rId54"/>
    <p:sldId id="397" r:id="rId55"/>
    <p:sldId id="398" r:id="rId56"/>
    <p:sldId id="399" r:id="rId57"/>
    <p:sldId id="400" r:id="rId58"/>
    <p:sldId id="393" r:id="rId59"/>
    <p:sldId id="401" r:id="rId60"/>
  </p:sldIdLst>
  <p:sldSz cx="9144000" cy="6858000" type="screen4x3"/>
  <p:notesSz cx="7099300" cy="10234613"/>
  <p:embeddedFontLst>
    <p:embeddedFont>
      <p:font typeface="Blackadder ITC" pitchFamily="82" charset="77"/>
      <p:regular r:id="rId63"/>
    </p:embeddedFont>
    <p:embeddedFont>
      <p:font typeface="Cambria Math" panose="02040503050406030204" pitchFamily="18" charset="0"/>
      <p:regular r:id="rId64"/>
    </p:embeddedFont>
    <p:embeddedFont>
      <p:font typeface="Tahoma" panose="020B0604030504040204" pitchFamily="34" charset="0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0" roundtripDataSignature="AMtx7milieXwv5OUJdQk1cj/252aZuXc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6DC"/>
    <a:srgbClr val="ED7D31"/>
    <a:srgbClr val="AE5A21"/>
    <a:srgbClr val="7DC1BE"/>
    <a:srgbClr val="EAEFF7"/>
    <a:srgbClr val="F8D7CD"/>
    <a:srgbClr val="D3242A"/>
    <a:srgbClr val="E2F0D9"/>
    <a:srgbClr val="DAE3F3"/>
    <a:srgbClr val="FCE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12E5D4-E034-1844-9296-A911C1E39AE6}" v="70" dt="2025-09-25T10:00:03.0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70" autoAdjust="0"/>
    <p:restoredTop sz="89006" autoAdjust="0"/>
  </p:normalViewPr>
  <p:slideViewPr>
    <p:cSldViewPr snapToGrid="0">
      <p:cViewPr varScale="1">
        <p:scale>
          <a:sx n="161" d="100"/>
          <a:sy n="161" d="100"/>
        </p:scale>
        <p:origin x="528" y="200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-599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5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84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80" Type="http://customschemas.google.com/relationships/presentationmetadata" Target="metadata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o Frommholz" userId="ee3b4549-206f-4e4f-93a1-b7ff676f0af7" providerId="ADAL" clId="{5F8971C4-3D52-5FAB-A951-9912A46CDBB0}"/>
    <pc:docChg chg="undo custSel addSld delSld modSld sldOrd modMainMaster">
      <pc:chgData name="Ingo Frommholz" userId="ee3b4549-206f-4e4f-93a1-b7ff676f0af7" providerId="ADAL" clId="{5F8971C4-3D52-5FAB-A951-9912A46CDBB0}" dt="2025-09-25T10:07:34.953" v="826" actId="20577"/>
      <pc:docMkLst>
        <pc:docMk/>
      </pc:docMkLst>
      <pc:sldChg chg="modSp mod">
        <pc:chgData name="Ingo Frommholz" userId="ee3b4549-206f-4e4f-93a1-b7ff676f0af7" providerId="ADAL" clId="{5F8971C4-3D52-5FAB-A951-9912A46CDBB0}" dt="2025-09-24T10:58:25.362" v="236" actId="20577"/>
        <pc:sldMkLst>
          <pc:docMk/>
          <pc:sldMk cId="0" sldId="271"/>
        </pc:sldMkLst>
        <pc:spChg chg="mod">
          <ac:chgData name="Ingo Frommholz" userId="ee3b4549-206f-4e4f-93a1-b7ff676f0af7" providerId="ADAL" clId="{5F8971C4-3D52-5FAB-A951-9912A46CDBB0}" dt="2025-09-24T10:58:25.362" v="236" actId="20577"/>
          <ac:spMkLst>
            <pc:docMk/>
            <pc:sldMk cId="0" sldId="271"/>
            <ac:spMk id="24609" creationId="{90C3F379-841F-45C5-BD63-BED0E6DBFDDD}"/>
          </ac:spMkLst>
        </pc:spChg>
      </pc:sldChg>
      <pc:sldChg chg="modSp mod ord">
        <pc:chgData name="Ingo Frommholz" userId="ee3b4549-206f-4e4f-93a1-b7ff676f0af7" providerId="ADAL" clId="{5F8971C4-3D52-5FAB-A951-9912A46CDBB0}" dt="2025-09-24T16:43:03.902" v="242" actId="20577"/>
        <pc:sldMkLst>
          <pc:docMk/>
          <pc:sldMk cId="2981588448" sldId="336"/>
        </pc:sldMkLst>
        <pc:spChg chg="mod">
          <ac:chgData name="Ingo Frommholz" userId="ee3b4549-206f-4e4f-93a1-b7ff676f0af7" providerId="ADAL" clId="{5F8971C4-3D52-5FAB-A951-9912A46CDBB0}" dt="2025-09-24T16:43:03.902" v="242" actId="20577"/>
          <ac:spMkLst>
            <pc:docMk/>
            <pc:sldMk cId="2981588448" sldId="336"/>
            <ac:spMk id="4" creationId="{CDA06721-95BA-46D7-AE41-D450F4F3623A}"/>
          </ac:spMkLst>
        </pc:spChg>
      </pc:sldChg>
      <pc:sldChg chg="modSp mod">
        <pc:chgData name="Ingo Frommholz" userId="ee3b4549-206f-4e4f-93a1-b7ff676f0af7" providerId="ADAL" clId="{5F8971C4-3D52-5FAB-A951-9912A46CDBB0}" dt="2025-09-24T16:49:54.255" v="247" actId="20577"/>
        <pc:sldMkLst>
          <pc:docMk/>
          <pc:sldMk cId="1434728619" sldId="337"/>
        </pc:sldMkLst>
        <pc:spChg chg="mod">
          <ac:chgData name="Ingo Frommholz" userId="ee3b4549-206f-4e4f-93a1-b7ff676f0af7" providerId="ADAL" clId="{5F8971C4-3D52-5FAB-A951-9912A46CDBB0}" dt="2025-09-24T16:49:54.255" v="247" actId="20577"/>
          <ac:spMkLst>
            <pc:docMk/>
            <pc:sldMk cId="1434728619" sldId="337"/>
            <ac:spMk id="4" creationId="{CDA06721-95BA-46D7-AE41-D450F4F3623A}"/>
          </ac:spMkLst>
        </pc:spChg>
      </pc:sldChg>
      <pc:sldChg chg="modSp mod">
        <pc:chgData name="Ingo Frommholz" userId="ee3b4549-206f-4e4f-93a1-b7ff676f0af7" providerId="ADAL" clId="{5F8971C4-3D52-5FAB-A951-9912A46CDBB0}" dt="2025-09-25T09:54:37.800" v="757" actId="20577"/>
        <pc:sldMkLst>
          <pc:docMk/>
          <pc:sldMk cId="2781108948" sldId="338"/>
        </pc:sldMkLst>
        <pc:spChg chg="mod">
          <ac:chgData name="Ingo Frommholz" userId="ee3b4549-206f-4e4f-93a1-b7ff676f0af7" providerId="ADAL" clId="{5F8971C4-3D52-5FAB-A951-9912A46CDBB0}" dt="2025-09-25T09:54:37.800" v="757" actId="20577"/>
          <ac:spMkLst>
            <pc:docMk/>
            <pc:sldMk cId="2781108948" sldId="338"/>
            <ac:spMk id="4" creationId="{CDA06721-95BA-46D7-AE41-D450F4F3623A}"/>
          </ac:spMkLst>
        </pc:spChg>
      </pc:sldChg>
      <pc:sldChg chg="ord">
        <pc:chgData name="Ingo Frommholz" userId="ee3b4549-206f-4e4f-93a1-b7ff676f0af7" providerId="ADAL" clId="{5F8971C4-3D52-5FAB-A951-9912A46CDBB0}" dt="2025-09-24T09:49:31.749" v="1" actId="20578"/>
        <pc:sldMkLst>
          <pc:docMk/>
          <pc:sldMk cId="130475447" sldId="339"/>
        </pc:sldMkLst>
      </pc:sldChg>
      <pc:sldChg chg="modSp mod">
        <pc:chgData name="Ingo Frommholz" userId="ee3b4549-206f-4e4f-93a1-b7ff676f0af7" providerId="ADAL" clId="{5F8971C4-3D52-5FAB-A951-9912A46CDBB0}" dt="2025-09-25T10:05:48.457" v="823" actId="20577"/>
        <pc:sldMkLst>
          <pc:docMk/>
          <pc:sldMk cId="2604674144" sldId="342"/>
        </pc:sldMkLst>
        <pc:spChg chg="mod">
          <ac:chgData name="Ingo Frommholz" userId="ee3b4549-206f-4e4f-93a1-b7ff676f0af7" providerId="ADAL" clId="{5F8971C4-3D52-5FAB-A951-9912A46CDBB0}" dt="2025-09-25T10:05:48.457" v="823" actId="20577"/>
          <ac:spMkLst>
            <pc:docMk/>
            <pc:sldMk cId="2604674144" sldId="342"/>
            <ac:spMk id="4" creationId="{CDA06721-95BA-46D7-AE41-D450F4F3623A}"/>
          </ac:spMkLst>
        </pc:spChg>
      </pc:sldChg>
      <pc:sldChg chg="ord">
        <pc:chgData name="Ingo Frommholz" userId="ee3b4549-206f-4e4f-93a1-b7ff676f0af7" providerId="ADAL" clId="{5F8971C4-3D52-5FAB-A951-9912A46CDBB0}" dt="2025-09-24T09:49:50.120" v="4" actId="20578"/>
        <pc:sldMkLst>
          <pc:docMk/>
          <pc:sldMk cId="2835453480" sldId="345"/>
        </pc:sldMkLst>
      </pc:sldChg>
      <pc:sldChg chg="addSp modSp mod setBg">
        <pc:chgData name="Ingo Frommholz" userId="ee3b4549-206f-4e4f-93a1-b7ff676f0af7" providerId="ADAL" clId="{5F8971C4-3D52-5FAB-A951-9912A46CDBB0}" dt="2025-09-25T09:53:23.497" v="752" actId="20577"/>
        <pc:sldMkLst>
          <pc:docMk/>
          <pc:sldMk cId="2739564230" sldId="353"/>
        </pc:sldMkLst>
        <pc:spChg chg="mod">
          <ac:chgData name="Ingo Frommholz" userId="ee3b4549-206f-4e4f-93a1-b7ff676f0af7" providerId="ADAL" clId="{5F8971C4-3D52-5FAB-A951-9912A46CDBB0}" dt="2025-09-25T09:40:50.447" v="393" actId="20577"/>
          <ac:spMkLst>
            <pc:docMk/>
            <pc:sldMk cId="2739564230" sldId="353"/>
            <ac:spMk id="2" creationId="{2BE4C4F9-F158-294C-9C79-B0ADE0657F49}"/>
          </ac:spMkLst>
        </pc:spChg>
        <pc:spChg chg="mod">
          <ac:chgData name="Ingo Frommholz" userId="ee3b4549-206f-4e4f-93a1-b7ff676f0af7" providerId="ADAL" clId="{5F8971C4-3D52-5FAB-A951-9912A46CDBB0}" dt="2025-09-25T09:53:23.497" v="752" actId="20577"/>
          <ac:spMkLst>
            <pc:docMk/>
            <pc:sldMk cId="2739564230" sldId="353"/>
            <ac:spMk id="3" creationId="{2FB6CB0F-5DFB-A641-8055-7DF52AFC3627}"/>
          </ac:spMkLst>
        </pc:spChg>
        <pc:spChg chg="add">
          <ac:chgData name="Ingo Frommholz" userId="ee3b4549-206f-4e4f-93a1-b7ff676f0af7" providerId="ADAL" clId="{5F8971C4-3D52-5FAB-A951-9912A46CDBB0}" dt="2025-09-25T09:41:41.905" v="444"/>
          <ac:spMkLst>
            <pc:docMk/>
            <pc:sldMk cId="2739564230" sldId="353"/>
            <ac:spMk id="6" creationId="{0F7A1629-FF83-0D9B-A244-697BDA229656}"/>
          </ac:spMkLst>
        </pc:spChg>
        <pc:spChg chg="add">
          <ac:chgData name="Ingo Frommholz" userId="ee3b4549-206f-4e4f-93a1-b7ff676f0af7" providerId="ADAL" clId="{5F8971C4-3D52-5FAB-A951-9912A46CDBB0}" dt="2025-09-25T09:41:41.905" v="444"/>
          <ac:spMkLst>
            <pc:docMk/>
            <pc:sldMk cId="2739564230" sldId="353"/>
            <ac:spMk id="7" creationId="{C5D408B5-AD6E-B426-4F53-EB888E49EA55}"/>
          </ac:spMkLst>
        </pc:spChg>
        <pc:spChg chg="add">
          <ac:chgData name="Ingo Frommholz" userId="ee3b4549-206f-4e4f-93a1-b7ff676f0af7" providerId="ADAL" clId="{5F8971C4-3D52-5FAB-A951-9912A46CDBB0}" dt="2025-09-25T09:41:41.905" v="444"/>
          <ac:spMkLst>
            <pc:docMk/>
            <pc:sldMk cId="2739564230" sldId="353"/>
            <ac:spMk id="8" creationId="{B4440B2A-8E9A-38B6-8936-4A85BD03201E}"/>
          </ac:spMkLst>
        </pc:spChg>
        <pc:spChg chg="add mod">
          <ac:chgData name="Ingo Frommholz" userId="ee3b4549-206f-4e4f-93a1-b7ff676f0af7" providerId="ADAL" clId="{5F8971C4-3D52-5FAB-A951-9912A46CDBB0}" dt="2025-09-25T09:51:29.195" v="749" actId="207"/>
          <ac:spMkLst>
            <pc:docMk/>
            <pc:sldMk cId="2739564230" sldId="353"/>
            <ac:spMk id="12" creationId="{92E18426-B642-3C3D-DA4E-0CD7C542D4B7}"/>
          </ac:spMkLst>
        </pc:spChg>
        <pc:spChg chg="add mod">
          <ac:chgData name="Ingo Frommholz" userId="ee3b4549-206f-4e4f-93a1-b7ff676f0af7" providerId="ADAL" clId="{5F8971C4-3D52-5FAB-A951-9912A46CDBB0}" dt="2025-09-25T09:51:22.247" v="748" actId="207"/>
          <ac:spMkLst>
            <pc:docMk/>
            <pc:sldMk cId="2739564230" sldId="353"/>
            <ac:spMk id="14" creationId="{36857742-1546-7D29-95DF-3DC867B1484B}"/>
          </ac:spMkLst>
        </pc:spChg>
        <pc:picChg chg="add mod">
          <ac:chgData name="Ingo Frommholz" userId="ee3b4549-206f-4e4f-93a1-b7ff676f0af7" providerId="ADAL" clId="{5F8971C4-3D52-5FAB-A951-9912A46CDBB0}" dt="2025-09-25T09:46:22.411" v="659" actId="14861"/>
          <ac:picMkLst>
            <pc:docMk/>
            <pc:sldMk cId="2739564230" sldId="353"/>
            <ac:picMk id="5" creationId="{3512D9FE-7D17-1967-39EA-803FA55C71F5}"/>
          </ac:picMkLst>
        </pc:picChg>
        <pc:picChg chg="add mod">
          <ac:chgData name="Ingo Frommholz" userId="ee3b4549-206f-4e4f-93a1-b7ff676f0af7" providerId="ADAL" clId="{5F8971C4-3D52-5FAB-A951-9912A46CDBB0}" dt="2025-09-25T09:45:56.207" v="655" actId="14861"/>
          <ac:picMkLst>
            <pc:docMk/>
            <pc:sldMk cId="2739564230" sldId="353"/>
            <ac:picMk id="10" creationId="{41852C4D-1429-B84A-7A11-59A01694E57B}"/>
          </ac:picMkLst>
        </pc:picChg>
        <pc:picChg chg="add">
          <ac:chgData name="Ingo Frommholz" userId="ee3b4549-206f-4e4f-93a1-b7ff676f0af7" providerId="ADAL" clId="{5F8971C4-3D52-5FAB-A951-9912A46CDBB0}" dt="2025-09-25T09:41:41.905" v="444"/>
          <ac:picMkLst>
            <pc:docMk/>
            <pc:sldMk cId="2739564230" sldId="353"/>
            <ac:picMk id="1027" creationId="{9BF0588B-F73C-AD73-367F-56B35297CA29}"/>
          </ac:picMkLst>
        </pc:picChg>
        <pc:picChg chg="add">
          <ac:chgData name="Ingo Frommholz" userId="ee3b4549-206f-4e4f-93a1-b7ff676f0af7" providerId="ADAL" clId="{5F8971C4-3D52-5FAB-A951-9912A46CDBB0}" dt="2025-09-25T09:41:41.905" v="444"/>
          <ac:picMkLst>
            <pc:docMk/>
            <pc:sldMk cId="2739564230" sldId="353"/>
            <ac:picMk id="1030" creationId="{3D928FA7-C247-9DA2-BB32-086393C50DFB}"/>
          </ac:picMkLst>
        </pc:picChg>
        <pc:picChg chg="add">
          <ac:chgData name="Ingo Frommholz" userId="ee3b4549-206f-4e4f-93a1-b7ff676f0af7" providerId="ADAL" clId="{5F8971C4-3D52-5FAB-A951-9912A46CDBB0}" dt="2025-09-25T09:41:41.905" v="444"/>
          <ac:picMkLst>
            <pc:docMk/>
            <pc:sldMk cId="2739564230" sldId="353"/>
            <ac:picMk id="1031" creationId="{4F9FB1AD-A661-BB95-8038-879A90E3CDC5}"/>
          </ac:picMkLst>
        </pc:picChg>
      </pc:sldChg>
      <pc:sldChg chg="modSp mod">
        <pc:chgData name="Ingo Frommholz" userId="ee3b4549-206f-4e4f-93a1-b7ff676f0af7" providerId="ADAL" clId="{5F8971C4-3D52-5FAB-A951-9912A46CDBB0}" dt="2025-09-24T09:56:06.612" v="32" actId="20577"/>
        <pc:sldMkLst>
          <pc:docMk/>
          <pc:sldMk cId="732545946" sldId="357"/>
        </pc:sldMkLst>
        <pc:spChg chg="mod">
          <ac:chgData name="Ingo Frommholz" userId="ee3b4549-206f-4e4f-93a1-b7ff676f0af7" providerId="ADAL" clId="{5F8971C4-3D52-5FAB-A951-9912A46CDBB0}" dt="2025-09-24T09:56:06.612" v="32" actId="20577"/>
          <ac:spMkLst>
            <pc:docMk/>
            <pc:sldMk cId="732545946" sldId="357"/>
            <ac:spMk id="3" creationId="{E60C43C5-CEB4-CC4F-89EC-CA20E761160B}"/>
          </ac:spMkLst>
        </pc:spChg>
      </pc:sldChg>
      <pc:sldChg chg="modSp mod">
        <pc:chgData name="Ingo Frommholz" userId="ee3b4549-206f-4e4f-93a1-b7ff676f0af7" providerId="ADAL" clId="{5F8971C4-3D52-5FAB-A951-9912A46CDBB0}" dt="2025-09-24T10:48:43.433" v="229" actId="113"/>
        <pc:sldMkLst>
          <pc:docMk/>
          <pc:sldMk cId="934262385" sldId="363"/>
        </pc:sldMkLst>
        <pc:spChg chg="mod">
          <ac:chgData name="Ingo Frommholz" userId="ee3b4549-206f-4e4f-93a1-b7ff676f0af7" providerId="ADAL" clId="{5F8971C4-3D52-5FAB-A951-9912A46CDBB0}" dt="2025-09-24T10:48:43.433" v="229" actId="113"/>
          <ac:spMkLst>
            <pc:docMk/>
            <pc:sldMk cId="934262385" sldId="363"/>
            <ac:spMk id="3" creationId="{E3507973-5901-5849-A79E-DC13D2B31B82}"/>
          </ac:spMkLst>
        </pc:spChg>
      </pc:sldChg>
      <pc:sldChg chg="modSp mod">
        <pc:chgData name="Ingo Frommholz" userId="ee3b4549-206f-4e4f-93a1-b7ff676f0af7" providerId="ADAL" clId="{5F8971C4-3D52-5FAB-A951-9912A46CDBB0}" dt="2025-09-24T10:44:29.017" v="228" actId="20577"/>
        <pc:sldMkLst>
          <pc:docMk/>
          <pc:sldMk cId="4097530217" sldId="364"/>
        </pc:sldMkLst>
        <pc:spChg chg="mod">
          <ac:chgData name="Ingo Frommholz" userId="ee3b4549-206f-4e4f-93a1-b7ff676f0af7" providerId="ADAL" clId="{5F8971C4-3D52-5FAB-A951-9912A46CDBB0}" dt="2025-09-24T10:44:29.017" v="228" actId="20577"/>
          <ac:spMkLst>
            <pc:docMk/>
            <pc:sldMk cId="4097530217" sldId="364"/>
            <ac:spMk id="9" creationId="{929C7BCB-96B2-9D4F-B9F5-DA086D4210AD}"/>
          </ac:spMkLst>
        </pc:spChg>
        <pc:spChg chg="mod">
          <ac:chgData name="Ingo Frommholz" userId="ee3b4549-206f-4e4f-93a1-b7ff676f0af7" providerId="ADAL" clId="{5F8971C4-3D52-5FAB-A951-9912A46CDBB0}" dt="2025-09-24T10:44:20.668" v="225" actId="1076"/>
          <ac:spMkLst>
            <pc:docMk/>
            <pc:sldMk cId="4097530217" sldId="364"/>
            <ac:spMk id="11" creationId="{A987AED1-DC7B-ED46-A199-6AC88F7C0DF2}"/>
          </ac:spMkLst>
        </pc:spChg>
      </pc:sldChg>
      <pc:sldChg chg="del">
        <pc:chgData name="Ingo Frommholz" userId="ee3b4549-206f-4e4f-93a1-b7ff676f0af7" providerId="ADAL" clId="{5F8971C4-3D52-5FAB-A951-9912A46CDBB0}" dt="2025-09-24T10:09:40.793" v="65" actId="2696"/>
        <pc:sldMkLst>
          <pc:docMk/>
          <pc:sldMk cId="3018706173" sldId="390"/>
        </pc:sldMkLst>
      </pc:sldChg>
      <pc:sldChg chg="modSp mod">
        <pc:chgData name="Ingo Frommholz" userId="ee3b4549-206f-4e4f-93a1-b7ff676f0af7" providerId="ADAL" clId="{5F8971C4-3D52-5FAB-A951-9912A46CDBB0}" dt="2025-09-24T10:18:44.466" v="73" actId="114"/>
        <pc:sldMkLst>
          <pc:docMk/>
          <pc:sldMk cId="185176309" sldId="396"/>
        </pc:sldMkLst>
        <pc:spChg chg="mod">
          <ac:chgData name="Ingo Frommholz" userId="ee3b4549-206f-4e4f-93a1-b7ff676f0af7" providerId="ADAL" clId="{5F8971C4-3D52-5FAB-A951-9912A46CDBB0}" dt="2025-09-24T10:18:44.466" v="73" actId="114"/>
          <ac:spMkLst>
            <pc:docMk/>
            <pc:sldMk cId="185176309" sldId="396"/>
            <ac:spMk id="4" creationId="{B1AB2DE2-BFB4-403B-9976-58C0812A00AF}"/>
          </ac:spMkLst>
        </pc:spChg>
      </pc:sldChg>
      <pc:sldChg chg="modSp mod">
        <pc:chgData name="Ingo Frommholz" userId="ee3b4549-206f-4e4f-93a1-b7ff676f0af7" providerId="ADAL" clId="{5F8971C4-3D52-5FAB-A951-9912A46CDBB0}" dt="2025-09-24T10:35:40.356" v="139" actId="20577"/>
        <pc:sldMkLst>
          <pc:docMk/>
          <pc:sldMk cId="3750544701" sldId="397"/>
        </pc:sldMkLst>
        <pc:spChg chg="mod">
          <ac:chgData name="Ingo Frommholz" userId="ee3b4549-206f-4e4f-93a1-b7ff676f0af7" providerId="ADAL" clId="{5F8971C4-3D52-5FAB-A951-9912A46CDBB0}" dt="2025-09-24T10:35:40.356" v="139" actId="20577"/>
          <ac:spMkLst>
            <pc:docMk/>
            <pc:sldMk cId="3750544701" sldId="397"/>
            <ac:spMk id="2" creationId="{AB1EA7F6-CEB4-E947-A101-B48740C76EEB}"/>
          </ac:spMkLst>
        </pc:spChg>
        <pc:spChg chg="mod">
          <ac:chgData name="Ingo Frommholz" userId="ee3b4549-206f-4e4f-93a1-b7ff676f0af7" providerId="ADAL" clId="{5F8971C4-3D52-5FAB-A951-9912A46CDBB0}" dt="2025-09-24T10:20:32.842" v="88" actId="20577"/>
          <ac:spMkLst>
            <pc:docMk/>
            <pc:sldMk cId="3750544701" sldId="397"/>
            <ac:spMk id="4" creationId="{B1AB2DE2-BFB4-403B-9976-58C0812A00AF}"/>
          </ac:spMkLst>
        </pc:spChg>
      </pc:sldChg>
      <pc:sldChg chg="modSp">
        <pc:chgData name="Ingo Frommholz" userId="ee3b4549-206f-4e4f-93a1-b7ff676f0af7" providerId="ADAL" clId="{5F8971C4-3D52-5FAB-A951-9912A46CDBB0}" dt="2025-09-24T10:22:27.791" v="107" actId="167"/>
        <pc:sldMkLst>
          <pc:docMk/>
          <pc:sldMk cId="180436058" sldId="399"/>
        </pc:sldMkLst>
        <pc:spChg chg="mod">
          <ac:chgData name="Ingo Frommholz" userId="ee3b4549-206f-4e4f-93a1-b7ff676f0af7" providerId="ADAL" clId="{5F8971C4-3D52-5FAB-A951-9912A46CDBB0}" dt="2025-09-24T10:22:27.791" v="107" actId="167"/>
          <ac:spMkLst>
            <pc:docMk/>
            <pc:sldMk cId="180436058" sldId="399"/>
            <ac:spMk id="4" creationId="{B1AB2DE2-BFB4-403B-9976-58C0812A00AF}"/>
          </ac:spMkLst>
        </pc:spChg>
      </pc:sldChg>
      <pc:sldChg chg="modSp mod">
        <pc:chgData name="Ingo Frommholz" userId="ee3b4549-206f-4e4f-93a1-b7ff676f0af7" providerId="ADAL" clId="{5F8971C4-3D52-5FAB-A951-9912A46CDBB0}" dt="2025-09-24T10:36:58.088" v="154"/>
        <pc:sldMkLst>
          <pc:docMk/>
          <pc:sldMk cId="4008746388" sldId="401"/>
        </pc:sldMkLst>
        <pc:spChg chg="mod">
          <ac:chgData name="Ingo Frommholz" userId="ee3b4549-206f-4e4f-93a1-b7ff676f0af7" providerId="ADAL" clId="{5F8971C4-3D52-5FAB-A951-9912A46CDBB0}" dt="2025-09-24T10:36:58.088" v="154"/>
          <ac:spMkLst>
            <pc:docMk/>
            <pc:sldMk cId="4008746388" sldId="401"/>
            <ac:spMk id="4" creationId="{B1AB2DE2-BFB4-403B-9976-58C0812A00AF}"/>
          </ac:spMkLst>
        </pc:spChg>
      </pc:sldChg>
      <pc:sldChg chg="modSp mod">
        <pc:chgData name="Ingo Frommholz" userId="ee3b4549-206f-4e4f-93a1-b7ff676f0af7" providerId="ADAL" clId="{5F8971C4-3D52-5FAB-A951-9912A46CDBB0}" dt="2025-09-25T09:55:39.373" v="822" actId="20577"/>
        <pc:sldMkLst>
          <pc:docMk/>
          <pc:sldMk cId="2346443070" sldId="402"/>
        </pc:sldMkLst>
        <pc:spChg chg="mod">
          <ac:chgData name="Ingo Frommholz" userId="ee3b4549-206f-4e4f-93a1-b7ff676f0af7" providerId="ADAL" clId="{5F8971C4-3D52-5FAB-A951-9912A46CDBB0}" dt="2025-09-25T09:55:39.373" v="822" actId="20577"/>
          <ac:spMkLst>
            <pc:docMk/>
            <pc:sldMk cId="2346443070" sldId="402"/>
            <ac:spMk id="4" creationId="{CDA06721-95BA-46D7-AE41-D450F4F3623A}"/>
          </ac:spMkLst>
        </pc:spChg>
      </pc:sldChg>
      <pc:sldChg chg="modSp mod">
        <pc:chgData name="Ingo Frommholz" userId="ee3b4549-206f-4e4f-93a1-b7ff676f0af7" providerId="ADAL" clId="{5F8971C4-3D52-5FAB-A951-9912A46CDBB0}" dt="2025-09-24T10:07:46.601" v="64" actId="20577"/>
        <pc:sldMkLst>
          <pc:docMk/>
          <pc:sldMk cId="3915025426" sldId="404"/>
        </pc:sldMkLst>
        <pc:spChg chg="mod">
          <ac:chgData name="Ingo Frommholz" userId="ee3b4549-206f-4e4f-93a1-b7ff676f0af7" providerId="ADAL" clId="{5F8971C4-3D52-5FAB-A951-9912A46CDBB0}" dt="2025-09-24T10:07:46.601" v="64" actId="20577"/>
          <ac:spMkLst>
            <pc:docMk/>
            <pc:sldMk cId="3915025426" sldId="404"/>
            <ac:spMk id="3" creationId="{FF39AC15-325E-D6B6-4855-D1CA5AE9BB54}"/>
          </ac:spMkLst>
        </pc:spChg>
      </pc:sldChg>
      <pc:sldChg chg="add">
        <pc:chgData name="Ingo Frommholz" userId="ee3b4549-206f-4e4f-93a1-b7ff676f0af7" providerId="ADAL" clId="{5F8971C4-3D52-5FAB-A951-9912A46CDBB0}" dt="2025-09-25T09:36:52.198" v="250" actId="2890"/>
        <pc:sldMkLst>
          <pc:docMk/>
          <pc:sldMk cId="160002906" sldId="405"/>
        </pc:sldMkLst>
      </pc:sldChg>
      <pc:sldChg chg="new del">
        <pc:chgData name="Ingo Frommholz" userId="ee3b4549-206f-4e4f-93a1-b7ff676f0af7" providerId="ADAL" clId="{5F8971C4-3D52-5FAB-A951-9912A46CDBB0}" dt="2025-09-25T09:36:40.806" v="249" actId="2696"/>
        <pc:sldMkLst>
          <pc:docMk/>
          <pc:sldMk cId="2727513684" sldId="405"/>
        </pc:sldMkLst>
      </pc:sldChg>
      <pc:sldMasterChg chg="modSldLayout">
        <pc:chgData name="Ingo Frommholz" userId="ee3b4549-206f-4e4f-93a1-b7ff676f0af7" providerId="ADAL" clId="{5F8971C4-3D52-5FAB-A951-9912A46CDBB0}" dt="2025-09-25T10:07:34.953" v="826" actId="20577"/>
        <pc:sldMasterMkLst>
          <pc:docMk/>
          <pc:sldMasterMk cId="0" sldId="2147483648"/>
        </pc:sldMasterMkLst>
        <pc:sldLayoutChg chg="modSp mod">
          <pc:chgData name="Ingo Frommholz" userId="ee3b4549-206f-4e4f-93a1-b7ff676f0af7" providerId="ADAL" clId="{5F8971C4-3D52-5FAB-A951-9912A46CDBB0}" dt="2025-09-25T10:07:34.953" v="826" actId="20577"/>
          <pc:sldLayoutMkLst>
            <pc:docMk/>
            <pc:sldMasterMk cId="0" sldId="2147483648"/>
            <pc:sldLayoutMk cId="0" sldId="2147483650"/>
          </pc:sldLayoutMkLst>
          <pc:spChg chg="mod">
            <ac:chgData name="Ingo Frommholz" userId="ee3b4549-206f-4e4f-93a1-b7ff676f0af7" providerId="ADAL" clId="{5F8971C4-3D52-5FAB-A951-9912A46CDBB0}" dt="2025-09-25T10:07:34.953" v="826" actId="20577"/>
            <ac:spMkLst>
              <pc:docMk/>
              <pc:sldMasterMk cId="0" sldId="2147483648"/>
              <pc:sldLayoutMk cId="0" sldId="2147483650"/>
              <ac:spMk id="2" creationId="{EAB9558B-27C5-4CC8-9685-151D67DE772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4A2C434-A054-4EBF-8388-E049AC0EAE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BE634D-62FB-45E6-853B-82932D9990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0D981-3C41-4E48-8B75-4D8577123F2D}" type="datetimeFigureOut">
              <a:rPr lang="de-AT" sz="1400" smtClean="0">
                <a:latin typeface="Calibri" panose="020F0502020204030204" pitchFamily="34" charset="0"/>
                <a:cs typeface="Calibri" panose="020F0502020204030204" pitchFamily="34" charset="0"/>
              </a:rPr>
              <a:t>25.09.25</a:t>
            </a:fld>
            <a:endParaRPr lang="de-A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9ACCF7-6517-46DE-B295-84FC964BBC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E50896-C0DC-4B6A-AB93-D800C089ED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CC917-7134-4DD0-998C-C7645B2DB20B}" type="slidenum">
              <a:rPr lang="de-AT" sz="1400" smtClean="0"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de-A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680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Blackadder ITC" panose="04020505051007020D02" pitchFamily="82" charset="0"/>
        <a:ea typeface="Blackadder ITC" panose="04020505051007020D02" pitchFamily="82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9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752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10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081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11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8815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12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3688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1618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94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1815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5757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3461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1931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5934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38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09B2C-934C-09FE-C68F-11535D770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35B53E5-19BD-883B-3D89-C50CFE1690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C4F9F18-96CC-17CE-81B3-705D58D4E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091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3">
            <a:extLst>
              <a:ext uri="{FF2B5EF4-FFF2-40B4-BE49-F238E27FC236}">
                <a16:creationId xmlns:a16="http://schemas.microsoft.com/office/drawing/2014/main" id="{C66ADFF0-8FCE-4487-8BC8-BE8AFABF69E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BB2BCD-32E5-4D26-9873-82D427ACB70C}" type="slidenum">
              <a:rPr lang="de-AT" altLang="de-DE" smtClean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de-AT" altLang="de-DE" dirty="0">
              <a:latin typeface="Tahoma" panose="020B0604030504040204" pitchFamily="34" charset="0"/>
            </a:endParaRPr>
          </a:p>
        </p:txBody>
      </p:sp>
      <p:sp>
        <p:nvSpPr>
          <p:cNvPr id="17411" name="Rectangle 1">
            <a:extLst>
              <a:ext uri="{FF2B5EF4-FFF2-40B4-BE49-F238E27FC236}">
                <a16:creationId xmlns:a16="http://schemas.microsoft.com/office/drawing/2014/main" id="{34663869-3B4A-4E7F-B7BB-E1E43A2422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742950"/>
            <a:ext cx="4953000" cy="37147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3698DE23-D2CF-454C-BC1F-BB3933C4E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705350"/>
            <a:ext cx="5029200" cy="445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AT" altLang="de-DE" dirty="0">
              <a:latin typeface="Blackadder ITC" panose="04020505051007020D02" pitchFamily="82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3">
            <a:extLst>
              <a:ext uri="{FF2B5EF4-FFF2-40B4-BE49-F238E27FC236}">
                <a16:creationId xmlns:a16="http://schemas.microsoft.com/office/drawing/2014/main" id="{9C10B6C3-EB29-4CFF-AC7A-AC313EAF62D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EE2CDD1-E442-4B1B-AC30-A242F58DE7B0}" type="slidenum">
              <a:rPr lang="de-AT" altLang="de-DE" smtClean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de-AT" altLang="de-DE" dirty="0">
              <a:latin typeface="Tahoma" panose="020B0604030504040204" pitchFamily="34" charset="0"/>
            </a:endParaRPr>
          </a:p>
        </p:txBody>
      </p:sp>
      <p:sp>
        <p:nvSpPr>
          <p:cNvPr id="19459" name="Rectangle 1">
            <a:extLst>
              <a:ext uri="{FF2B5EF4-FFF2-40B4-BE49-F238E27FC236}">
                <a16:creationId xmlns:a16="http://schemas.microsoft.com/office/drawing/2014/main" id="{A24FEA95-9505-400E-AE72-9DDC2BB39F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742950"/>
            <a:ext cx="4953000" cy="37147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0" name="Text Box 2">
            <a:extLst>
              <a:ext uri="{FF2B5EF4-FFF2-40B4-BE49-F238E27FC236}">
                <a16:creationId xmlns:a16="http://schemas.microsoft.com/office/drawing/2014/main" id="{7F954813-F206-45C0-AC3F-E236E92E6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705350"/>
            <a:ext cx="5029200" cy="445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AT" altLang="de-DE" dirty="0">
              <a:latin typeface="Blackadder ITC" panose="04020505051007020D02" pitchFamily="82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3">
            <a:extLst>
              <a:ext uri="{FF2B5EF4-FFF2-40B4-BE49-F238E27FC236}">
                <a16:creationId xmlns:a16="http://schemas.microsoft.com/office/drawing/2014/main" id="{42227E03-B491-490F-BC45-8D32C29A292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60E9D0B-CA64-441E-B7D7-1CEB48F42D47}" type="slidenum">
              <a:rPr lang="de-AT" altLang="de-DE" smtClean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de-AT" altLang="de-DE" dirty="0">
              <a:latin typeface="Tahoma" panose="020B0604030504040204" pitchFamily="34" charset="0"/>
            </a:endParaRPr>
          </a:p>
        </p:txBody>
      </p:sp>
      <p:sp>
        <p:nvSpPr>
          <p:cNvPr id="21507" name="Rectangle 1">
            <a:extLst>
              <a:ext uri="{FF2B5EF4-FFF2-40B4-BE49-F238E27FC236}">
                <a16:creationId xmlns:a16="http://schemas.microsoft.com/office/drawing/2014/main" id="{DB6E4ABF-4954-47E5-B029-313416E60F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742950"/>
            <a:ext cx="4953000" cy="37147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8" name="Text Box 2">
            <a:extLst>
              <a:ext uri="{FF2B5EF4-FFF2-40B4-BE49-F238E27FC236}">
                <a16:creationId xmlns:a16="http://schemas.microsoft.com/office/drawing/2014/main" id="{4C1EADB6-C999-42D8-9A90-20EF58056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705350"/>
            <a:ext cx="5029200" cy="445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AT" altLang="de-DE" dirty="0">
              <a:latin typeface="Blackadder ITC" panose="04020505051007020D02" pitchFamily="82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3">
            <a:extLst>
              <a:ext uri="{FF2B5EF4-FFF2-40B4-BE49-F238E27FC236}">
                <a16:creationId xmlns:a16="http://schemas.microsoft.com/office/drawing/2014/main" id="{87F6FDFF-F192-48E5-9247-3B396B4DC55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CA4381A-4B0B-4E98-8409-4DA962805036}" type="slidenum">
              <a:rPr lang="de-AT" altLang="de-DE" smtClean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de-AT" altLang="de-DE" dirty="0">
              <a:latin typeface="Tahoma" panose="020B0604030504040204" pitchFamily="34" charset="0"/>
            </a:endParaRPr>
          </a:p>
        </p:txBody>
      </p:sp>
      <p:sp>
        <p:nvSpPr>
          <p:cNvPr id="23555" name="Rectangle 1">
            <a:extLst>
              <a:ext uri="{FF2B5EF4-FFF2-40B4-BE49-F238E27FC236}">
                <a16:creationId xmlns:a16="http://schemas.microsoft.com/office/drawing/2014/main" id="{81827EE9-8619-4A9F-9454-09C0B4185A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742950"/>
            <a:ext cx="4953000" cy="37147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Text Box 2">
            <a:extLst>
              <a:ext uri="{FF2B5EF4-FFF2-40B4-BE49-F238E27FC236}">
                <a16:creationId xmlns:a16="http://schemas.microsoft.com/office/drawing/2014/main" id="{D723E961-0043-418F-9A14-5E161E62B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705350"/>
            <a:ext cx="5029200" cy="445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AT" altLang="de-DE" dirty="0">
              <a:latin typeface="Blackadder ITC" panose="04020505051007020D02" pitchFamily="82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3">
            <a:extLst>
              <a:ext uri="{FF2B5EF4-FFF2-40B4-BE49-F238E27FC236}">
                <a16:creationId xmlns:a16="http://schemas.microsoft.com/office/drawing/2014/main" id="{79622303-2C21-46F6-83B1-221540F80DC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95553E9-0A99-4A95-9728-F929BCCCCD7A}" type="slidenum">
              <a:rPr lang="de-AT" altLang="de-DE" smtClean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de-AT" altLang="de-DE" dirty="0">
              <a:latin typeface="Tahoma" panose="020B0604030504040204" pitchFamily="34" charset="0"/>
            </a:endParaRPr>
          </a:p>
        </p:txBody>
      </p:sp>
      <p:sp>
        <p:nvSpPr>
          <p:cNvPr id="25603" name="Rectangle 1">
            <a:extLst>
              <a:ext uri="{FF2B5EF4-FFF2-40B4-BE49-F238E27FC236}">
                <a16:creationId xmlns:a16="http://schemas.microsoft.com/office/drawing/2014/main" id="{F1DD7533-AB10-4CF4-9CEF-6047990BC7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742950"/>
            <a:ext cx="4953000" cy="37147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4" name="Text Box 2">
            <a:extLst>
              <a:ext uri="{FF2B5EF4-FFF2-40B4-BE49-F238E27FC236}">
                <a16:creationId xmlns:a16="http://schemas.microsoft.com/office/drawing/2014/main" id="{454E6886-5D2E-4AB1-A1F9-352FB4B2A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705350"/>
            <a:ext cx="5029200" cy="445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AT" altLang="de-DE" dirty="0">
              <a:latin typeface="Blackadder ITC" panose="04020505051007020D02" pitchFamily="82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3">
            <a:extLst>
              <a:ext uri="{FF2B5EF4-FFF2-40B4-BE49-F238E27FC236}">
                <a16:creationId xmlns:a16="http://schemas.microsoft.com/office/drawing/2014/main" id="{8B11CB80-9AA4-412A-8C9A-BFDBEAA14E1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7AA5C3D-1962-4D29-9148-54BD34D9986B}" type="slidenum">
              <a:rPr lang="de-AT" altLang="de-DE" smtClean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de-AT" altLang="de-DE" dirty="0">
              <a:latin typeface="Tahoma" panose="020B0604030504040204" pitchFamily="34" charset="0"/>
            </a:endParaRPr>
          </a:p>
        </p:txBody>
      </p:sp>
      <p:sp>
        <p:nvSpPr>
          <p:cNvPr id="27651" name="Rectangle 1">
            <a:extLst>
              <a:ext uri="{FF2B5EF4-FFF2-40B4-BE49-F238E27FC236}">
                <a16:creationId xmlns:a16="http://schemas.microsoft.com/office/drawing/2014/main" id="{30E5A800-5E45-43C5-BC48-F89CCD22B5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742950"/>
            <a:ext cx="4953000" cy="37147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Text Box 2">
            <a:extLst>
              <a:ext uri="{FF2B5EF4-FFF2-40B4-BE49-F238E27FC236}">
                <a16:creationId xmlns:a16="http://schemas.microsoft.com/office/drawing/2014/main" id="{69BF55EA-F3F4-4699-834E-73E9831E8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705350"/>
            <a:ext cx="5029200" cy="445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AT" altLang="de-DE" dirty="0">
              <a:latin typeface="Blackadder ITC" panose="04020505051007020D02" pitchFamily="82" charset="0"/>
            </a:endParaRPr>
          </a:p>
        </p:txBody>
      </p:sp>
      <p:sp>
        <p:nvSpPr>
          <p:cNvPr id="2" name="Notizenplatzhalter 1">
            <a:extLst>
              <a:ext uri="{FF2B5EF4-FFF2-40B4-BE49-F238E27FC236}">
                <a16:creationId xmlns:a16="http://schemas.microsoft.com/office/drawing/2014/main" id="{3C59A9C4-2E38-4B46-A4BB-7024076CC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8356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2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331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2220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7297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198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0762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8366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0929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1322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4758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5597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967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3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0596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939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406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11826-EF3F-3F83-3F69-4CD0E55FE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586C291-59C7-815F-68B9-C6DF2BF94F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FB3187C-8E93-1847-CC20-458FDFA9F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8958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2165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0354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0389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8796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1944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3549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635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4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5431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53328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50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48153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9162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348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5573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70873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57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0776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682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5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57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6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592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7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6025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8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695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34758"/>
            <a:ext cx="1232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baseline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58</a:t>
            </a:r>
          </a:p>
          <a:p>
            <a:endParaRPr lang="de-AT" sz="1600" baseline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ul.ac.at/about/about-modul-university/rules-and-regulation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trends?tags=python%2Cjavascript%2Cjava%2Cc%23%2Cphp%2Cc%2B%2B&amp;_gl=1*a01dlc*_ga*NTA0MDQxMzAzLjE1NDY4NTEyMzc.*_ga_S812YQPLT2*MTY2MzgyNzA5OS4zLjAuMTY2MzgyNzA5OS4wLjAuMA..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ntrocs.cs.princeton.edu/python/hom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fBWk4nw44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technological-chang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technological-chang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5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5" Type="http://schemas.openxmlformats.org/officeDocument/2006/relationships/slide" Target="slide29.xml"/><Relationship Id="rId4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technological-chang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be1EM3gQkAY?feature=oembed" TargetMode="External"/><Relationship Id="rId5" Type="http://schemas.openxmlformats.org/officeDocument/2006/relationships/hyperlink" Target="https://www.youtube.com/embed/be1EM3gQkAY" TargetMode="Externa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zuse.zib.de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technological-change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" y="19050"/>
            <a:ext cx="9144000" cy="6858046"/>
          </a:xfrm>
          <a:prstGeom prst="rect">
            <a:avLst/>
          </a:prstGeom>
          <a:solidFill>
            <a:srgbClr val="D3242A"/>
          </a:solidFill>
          <a:ln>
            <a:noFill/>
          </a:ln>
        </p:spPr>
      </p:pic>
      <p:sp>
        <p:nvSpPr>
          <p:cNvPr id="79" name="Google Shape;79;p1"/>
          <p:cNvSpPr txBox="1">
            <a:spLocks noGrp="1"/>
          </p:cNvSpPr>
          <p:nvPr>
            <p:ph type="title"/>
          </p:nvPr>
        </p:nvSpPr>
        <p:spPr>
          <a:xfrm>
            <a:off x="353192" y="4030874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4400" b="1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Fundamentals of Computer Science and Programming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US" sz="4400" b="1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 txBox="1">
            <a:spLocks noGrp="1"/>
          </p:cNvSpPr>
          <p:nvPr>
            <p:ph type="body" idx="1"/>
          </p:nvPr>
        </p:nvSpPr>
        <p:spPr>
          <a:xfrm>
            <a:off x="2441659" y="5302785"/>
            <a:ext cx="4260681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800"/>
            </a:pP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1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Introduction</a:t>
            </a:r>
            <a:endParaRPr lang="en-US" sz="3200" b="0" i="0" u="none" strike="noStrike" cap="none" noProof="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5EBE914-4CDA-45B5-B72B-D9613B9F4C3F}"/>
              </a:ext>
            </a:extLst>
          </p:cNvPr>
          <p:cNvSpPr/>
          <p:nvPr/>
        </p:nvSpPr>
        <p:spPr>
          <a:xfrm>
            <a:off x="8147261" y="6409467"/>
            <a:ext cx="702051" cy="316357"/>
          </a:xfrm>
          <a:prstGeom prst="rect">
            <a:avLst/>
          </a:prstGeom>
          <a:solidFill>
            <a:srgbClr val="D32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Blackadder ITC" panose="04020505051007020D02" pitchFamily="82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</a:rPr>
              <a:t>Academic Misconduct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218648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There will be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zero tolerance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to any form of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academic misconduct</a:t>
            </a:r>
            <a:endParaRPr lang="en-US" sz="1800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Fraud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Cheating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Plagiarism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Fabrication of material or data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AI!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Plagiarism includes: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Plagiarism of text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Plagiar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ism of source code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You can discuss the homework with other students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But each student has to submit their own work and only their work!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More information in </a:t>
            </a:r>
            <a:r>
              <a:rPr lang="en-US" dirty="0">
                <a:hlinkClick r:id="rId3"/>
              </a:rPr>
              <a:t>regulations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0A6FA301-461A-4676-A2BB-F4971D1A7086}"/>
              </a:ext>
            </a:extLst>
          </p:cNvPr>
          <p:cNvSpPr txBox="1">
            <a:spLocks/>
          </p:cNvSpPr>
          <p:nvPr/>
        </p:nvSpPr>
        <p:spPr>
          <a:xfrm>
            <a:off x="457200" y="5201714"/>
            <a:ext cx="7955280" cy="54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0" algn="ctr"/>
            <a:r>
              <a:rPr lang="en-US" sz="3200" b="1" dirty="0">
                <a:solidFill>
                  <a:srgbClr val="FF0000"/>
                </a:solidFill>
              </a:rPr>
              <a:t>Zero tolerance: Zero points </a:t>
            </a:r>
            <a:r>
              <a:rPr lang="en-US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→ </a:t>
            </a:r>
            <a:r>
              <a:rPr lang="en-US" sz="3200" b="1" dirty="0">
                <a:solidFill>
                  <a:srgbClr val="FF0000"/>
                </a:solidFill>
                <a:ea typeface="Cambria Math" panose="02040503050406030204" pitchFamily="18" charset="0"/>
              </a:rPr>
              <a:t>Negative grade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4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schedule</a:t>
            </a:r>
            <a:endParaRPr lang="en-US" dirty="0">
              <a:solidFill>
                <a:schemeClr val="dk1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177586"/>
              </p:ext>
            </p:extLst>
          </p:nvPr>
        </p:nvGraphicFramePr>
        <p:xfrm>
          <a:off x="377340" y="1605600"/>
          <a:ext cx="8265728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250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  <a:gridCol w="5901439">
                  <a:extLst>
                    <a:ext uri="{9D8B030D-6E8A-4147-A177-3AD203B41FA5}">
                      <a16:colId xmlns:a16="http://schemas.microsoft.com/office/drawing/2014/main" val="4095867922"/>
                    </a:ext>
                  </a:extLst>
                </a:gridCol>
                <a:gridCol w="1608039">
                  <a:extLst>
                    <a:ext uri="{9D8B030D-6E8A-4147-A177-3AD203B41FA5}">
                      <a16:colId xmlns:a16="http://schemas.microsoft.com/office/drawing/2014/main" val="36596897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Introduction, History, Computational Thinking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Propositional Logic and Boolean Algebra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Programming Basics with Python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Programming Basics with Python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Programming Basics with Python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0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Programming Basics with Python 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54186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BD4305A0-3405-4229-AE67-9926EF44B315}"/>
              </a:ext>
            </a:extLst>
          </p:cNvPr>
          <p:cNvSpPr txBox="1"/>
          <p:nvPr/>
        </p:nvSpPr>
        <p:spPr>
          <a:xfrm>
            <a:off x="739471" y="4755520"/>
            <a:ext cx="780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The deadline for the homework is always at the beginning of the next lecture! </a:t>
            </a:r>
          </a:p>
        </p:txBody>
      </p:sp>
    </p:spTree>
    <p:extLst>
      <p:ext uri="{BB962C8B-B14F-4D97-AF65-F5344CB8AC3E}">
        <p14:creationId xmlns:p14="http://schemas.microsoft.com/office/powerpoint/2010/main" val="3714906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schedule</a:t>
            </a:r>
            <a:endParaRPr lang="en-US" dirty="0">
              <a:solidFill>
                <a:schemeClr val="dk1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862767"/>
              </p:ext>
            </p:extLst>
          </p:nvPr>
        </p:nvGraphicFramePr>
        <p:xfrm>
          <a:off x="378001" y="1605600"/>
          <a:ext cx="839414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838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  <a:gridCol w="5992230">
                  <a:extLst>
                    <a:ext uri="{9D8B030D-6E8A-4147-A177-3AD203B41FA5}">
                      <a16:colId xmlns:a16="http://schemas.microsoft.com/office/drawing/2014/main" val="4095867922"/>
                    </a:ext>
                  </a:extLst>
                </a:gridCol>
                <a:gridCol w="1634076">
                  <a:extLst>
                    <a:ext uri="{9D8B030D-6E8A-4147-A177-3AD203B41FA5}">
                      <a16:colId xmlns:a16="http://schemas.microsoft.com/office/drawing/2014/main" val="33028413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Programming Basics with Python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 to algorithmic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Searching and Sorting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Object-oriented Programming with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 to Data 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0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Final examination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54186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A14765E8-B4A9-4275-9EA5-F23F567645F7}"/>
              </a:ext>
            </a:extLst>
          </p:cNvPr>
          <p:cNvSpPr txBox="1"/>
          <p:nvPr/>
        </p:nvSpPr>
        <p:spPr>
          <a:xfrm>
            <a:off x="739471" y="4755520"/>
            <a:ext cx="780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The deadline for the homework is always at the beginning of the next lecture! </a:t>
            </a:r>
          </a:p>
        </p:txBody>
      </p:sp>
    </p:spTree>
    <p:extLst>
      <p:ext uri="{BB962C8B-B14F-4D97-AF65-F5344CB8AC3E}">
        <p14:creationId xmlns:p14="http://schemas.microsoft.com/office/powerpoint/2010/main" val="392167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Programming with Python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9ADB33-9AE2-4149-BA9A-EE208022B7A0}"/>
              </a:ext>
            </a:extLst>
          </p:cNvPr>
          <p:cNvSpPr txBox="1"/>
          <p:nvPr/>
        </p:nvSpPr>
        <p:spPr>
          <a:xfrm>
            <a:off x="2850107" y="5319726"/>
            <a:ext cx="370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Stack Overflow Trends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A39F890-A958-5017-96CA-8FD06427A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400" y="1676400"/>
            <a:ext cx="5537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53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logistics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8384650" cy="4612321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Announcements: </a:t>
            </a:r>
            <a:r>
              <a:rPr lang="en-US" sz="1800" u="sng" dirty="0">
                <a:latin typeface="Calibri" panose="020F0502020204030204" pitchFamily="34" charset="0"/>
                <a:cs typeface="Calibri" panose="020F0502020204030204" pitchFamily="34" charset="0"/>
              </a:rPr>
              <a:t>On Moodle</a:t>
            </a:r>
            <a:endParaRPr lang="en-US" sz="1800" u="sng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Forum: </a:t>
            </a:r>
            <a:r>
              <a:rPr lang="en-US" sz="1800" u="sng" noProof="0" dirty="0">
                <a:latin typeface="Calibri" panose="020F0502020204030204" pitchFamily="34" charset="0"/>
                <a:cs typeface="Calibri" panose="020F0502020204030204" pitchFamily="34" charset="0"/>
              </a:rPr>
              <a:t>On Moodle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Python notebooks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Literature: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Allen Downey, Think Python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3rd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 Edition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0" lvl="2" indent="0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allendowney.github.io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ThinkPython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Robert Sedgewick, Introduction to Programming in Python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0" lvl="2" indent="0"/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https://introcs.cs.princeton.edu/python/home/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John 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Guttag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, Introduction to Computation and Programming using Python</a:t>
            </a:r>
          </a:p>
          <a:p>
            <a:pPr marL="685800" lvl="1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674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Question policy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7955280" cy="285508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Interrupt me immediately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 and ask any question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Ask after the lecture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Make an appointment for office hours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Moodle forum and MS Teams group chat: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Check for similar questions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Post a question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Write an email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Write an MS Teams message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898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 to computer science &amp; programming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797855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Why should I learn to program?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404" y="1613551"/>
            <a:ext cx="7955280" cy="588960"/>
          </a:xfrm>
        </p:spPr>
        <p:txBody>
          <a:bodyPr/>
          <a:lstStyle/>
          <a:p>
            <a:pPr marL="228600" indent="0" algn="ctr"/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Let us watch Christian Genco’s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TED Talk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CFA3F7EF-5AB2-4285-A3BA-B17353430102}"/>
              </a:ext>
            </a:extLst>
          </p:cNvPr>
          <p:cNvSpPr txBox="1">
            <a:spLocks/>
          </p:cNvSpPr>
          <p:nvPr/>
        </p:nvSpPr>
        <p:spPr>
          <a:xfrm>
            <a:off x="594360" y="5641036"/>
            <a:ext cx="7955280" cy="58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0"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Southpark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7BA820-163B-4075-BAC7-6691244B1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02511"/>
            <a:ext cx="60960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77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Why should I learn to program?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CFA3F7EF-5AB2-4285-A3BA-B17353430102}"/>
              </a:ext>
            </a:extLst>
          </p:cNvPr>
          <p:cNvSpPr txBox="1">
            <a:spLocks/>
          </p:cNvSpPr>
          <p:nvPr/>
        </p:nvSpPr>
        <p:spPr>
          <a:xfrm>
            <a:off x="475094" y="6022697"/>
            <a:ext cx="7955280" cy="58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0"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Our World in Data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DC6ACEB-8489-4267-91C3-6E2D6E17D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100" y="2080943"/>
            <a:ext cx="5968365" cy="40576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9E86B24-3E0C-4D14-8C6B-812546BC6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100" y="1249825"/>
            <a:ext cx="5968365" cy="428625"/>
          </a:xfrm>
          <a:prstGeom prst="rect">
            <a:avLst/>
          </a:prstGeom>
        </p:spPr>
      </p:pic>
      <p:cxnSp>
        <p:nvCxnSpPr>
          <p:cNvPr id="20" name="Google Shape;362;p41">
            <a:extLst>
              <a:ext uri="{FF2B5EF4-FFF2-40B4-BE49-F238E27FC236}">
                <a16:creationId xmlns:a16="http://schemas.microsoft.com/office/drawing/2014/main" id="{36721F9D-55CE-4069-B947-58A54EF12112}"/>
              </a:ext>
            </a:extLst>
          </p:cNvPr>
          <p:cNvCxnSpPr/>
          <p:nvPr/>
        </p:nvCxnSpPr>
        <p:spPr>
          <a:xfrm rot="10800000" flipH="1">
            <a:off x="2494933" y="2442277"/>
            <a:ext cx="4438800" cy="295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1963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Why should I learn to program?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CFA3F7EF-5AB2-4285-A3BA-B17353430102}"/>
              </a:ext>
            </a:extLst>
          </p:cNvPr>
          <p:cNvSpPr txBox="1">
            <a:spLocks/>
          </p:cNvSpPr>
          <p:nvPr/>
        </p:nvSpPr>
        <p:spPr>
          <a:xfrm>
            <a:off x="475094" y="6022697"/>
            <a:ext cx="7955280" cy="58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0"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Our World in Data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Google Shape;345;p40">
            <a:extLst>
              <a:ext uri="{FF2B5EF4-FFF2-40B4-BE49-F238E27FC236}">
                <a16:creationId xmlns:a16="http://schemas.microsoft.com/office/drawing/2014/main" id="{A111B28F-F760-49E1-B82F-D5A02A8D3EB5}"/>
              </a:ext>
            </a:extLst>
          </p:cNvPr>
          <p:cNvCxnSpPr>
            <a:cxnSpLocks/>
          </p:cNvCxnSpPr>
          <p:nvPr/>
        </p:nvCxnSpPr>
        <p:spPr>
          <a:xfrm>
            <a:off x="2687540" y="1861200"/>
            <a:ext cx="423435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347;p40">
            <a:extLst>
              <a:ext uri="{FF2B5EF4-FFF2-40B4-BE49-F238E27FC236}">
                <a16:creationId xmlns:a16="http://schemas.microsoft.com/office/drawing/2014/main" id="{23F7D268-0B99-465C-AB00-993A8FBACD5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7920" y="1738847"/>
            <a:ext cx="390900" cy="2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48;p40">
            <a:extLst>
              <a:ext uri="{FF2B5EF4-FFF2-40B4-BE49-F238E27FC236}">
                <a16:creationId xmlns:a16="http://schemas.microsoft.com/office/drawing/2014/main" id="{9F088326-412F-4B1D-A320-400651CD90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7045" y="1738847"/>
            <a:ext cx="390900" cy="2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49;p40">
            <a:extLst>
              <a:ext uri="{FF2B5EF4-FFF2-40B4-BE49-F238E27FC236}">
                <a16:creationId xmlns:a16="http://schemas.microsoft.com/office/drawing/2014/main" id="{919275DD-D7F6-41ED-B548-7CF319C8703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170" y="1738847"/>
            <a:ext cx="390900" cy="2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50;p40">
            <a:extLst>
              <a:ext uri="{FF2B5EF4-FFF2-40B4-BE49-F238E27FC236}">
                <a16:creationId xmlns:a16="http://schemas.microsoft.com/office/drawing/2014/main" id="{15509FD3-B1EC-4211-A9C0-816ED85C00F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295" y="1738847"/>
            <a:ext cx="390900" cy="2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51;p40">
            <a:extLst>
              <a:ext uri="{FF2B5EF4-FFF2-40B4-BE49-F238E27FC236}">
                <a16:creationId xmlns:a16="http://schemas.microsoft.com/office/drawing/2014/main" id="{E3664FC5-D77C-4102-8546-2F9162036B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420" y="1741547"/>
            <a:ext cx="390900" cy="2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52;p40">
            <a:extLst>
              <a:ext uri="{FF2B5EF4-FFF2-40B4-BE49-F238E27FC236}">
                <a16:creationId xmlns:a16="http://schemas.microsoft.com/office/drawing/2014/main" id="{2DA9CF74-1834-414D-9D1A-F73C4A521E0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545" y="1738847"/>
            <a:ext cx="390900" cy="2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53;p40">
            <a:extLst>
              <a:ext uri="{FF2B5EF4-FFF2-40B4-BE49-F238E27FC236}">
                <a16:creationId xmlns:a16="http://schemas.microsoft.com/office/drawing/2014/main" id="{F9707CD3-E36E-473A-97B6-54148433CA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2670" y="1738847"/>
            <a:ext cx="390900" cy="27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F692C10-3D17-4D37-B64D-10FCB7138BC5}"/>
              </a:ext>
            </a:extLst>
          </p:cNvPr>
          <p:cNvSpPr txBox="1"/>
          <p:nvPr/>
        </p:nvSpPr>
        <p:spPr>
          <a:xfrm>
            <a:off x="1571484" y="1663502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7DC1B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 </a:t>
            </a:r>
            <a:r>
              <a:rPr lang="de-DE" sz="1000" b="1" dirty="0" err="1">
                <a:solidFill>
                  <a:srgbClr val="7DC1B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</a:t>
            </a:r>
            <a:endParaRPr lang="de-DE" sz="1000" b="1" dirty="0">
              <a:solidFill>
                <a:srgbClr val="7DC1B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dirty="0">
                <a:solidFill>
                  <a:srgbClr val="7DC1B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≅ </a:t>
            </a:r>
            <a:r>
              <a:rPr lang="en-US" sz="1000" dirty="0">
                <a:solidFill>
                  <a:srgbClr val="7DC1BE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86,000,000,000</a:t>
            </a:r>
            <a:r>
              <a:rPr lang="de-DE" sz="1000" dirty="0">
                <a:solidFill>
                  <a:srgbClr val="7DC1B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de-AT" sz="1000" dirty="0">
              <a:solidFill>
                <a:srgbClr val="7DC1B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DC6ACEB-8489-4267-91C3-6E2D6E17D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100" y="2080943"/>
            <a:ext cx="5968365" cy="40576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9E86B24-3E0C-4D14-8C6B-812546BC6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100" y="1249825"/>
            <a:ext cx="5968365" cy="428625"/>
          </a:xfrm>
          <a:prstGeom prst="rect">
            <a:avLst/>
          </a:prstGeom>
        </p:spPr>
      </p:pic>
      <p:cxnSp>
        <p:nvCxnSpPr>
          <p:cNvPr id="19" name="Google Shape;362;p41">
            <a:extLst>
              <a:ext uri="{FF2B5EF4-FFF2-40B4-BE49-F238E27FC236}">
                <a16:creationId xmlns:a16="http://schemas.microsoft.com/office/drawing/2014/main" id="{76DAF742-94CA-4849-8965-45C0BB2B61DA}"/>
              </a:ext>
            </a:extLst>
          </p:cNvPr>
          <p:cNvCxnSpPr/>
          <p:nvPr/>
        </p:nvCxnSpPr>
        <p:spPr>
          <a:xfrm rot="10800000" flipH="1">
            <a:off x="2494933" y="2442277"/>
            <a:ext cx="4438800" cy="295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1742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Outline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E762BB-C30C-4581-B3C1-7319E93FAD44}"/>
              </a:ext>
            </a:extLst>
          </p:cNvPr>
          <p:cNvSpPr txBox="1"/>
          <p:nvPr/>
        </p:nvSpPr>
        <p:spPr>
          <a:xfrm>
            <a:off x="457200" y="1701579"/>
            <a:ext cx="7533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Course organization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Introduction to computer science &amp; programming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History of computer science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Computational thinking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 action="ppaction://hlinksldjump"/>
              </a:rPr>
              <a:t>Exercise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Why should I learn to program?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CFA3F7EF-5AB2-4285-A3BA-B17353430102}"/>
              </a:ext>
            </a:extLst>
          </p:cNvPr>
          <p:cNvSpPr txBox="1">
            <a:spLocks/>
          </p:cNvSpPr>
          <p:nvPr/>
        </p:nvSpPr>
        <p:spPr>
          <a:xfrm>
            <a:off x="475094" y="6022697"/>
            <a:ext cx="7955280" cy="58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0"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Our World in Data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Google Shape;345;p40">
            <a:extLst>
              <a:ext uri="{FF2B5EF4-FFF2-40B4-BE49-F238E27FC236}">
                <a16:creationId xmlns:a16="http://schemas.microsoft.com/office/drawing/2014/main" id="{A111B28F-F760-49E1-B82F-D5A02A8D3EB5}"/>
              </a:ext>
            </a:extLst>
          </p:cNvPr>
          <p:cNvCxnSpPr>
            <a:cxnSpLocks/>
          </p:cNvCxnSpPr>
          <p:nvPr/>
        </p:nvCxnSpPr>
        <p:spPr>
          <a:xfrm>
            <a:off x="2687540" y="1859948"/>
            <a:ext cx="423435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347;p40">
            <a:extLst>
              <a:ext uri="{FF2B5EF4-FFF2-40B4-BE49-F238E27FC236}">
                <a16:creationId xmlns:a16="http://schemas.microsoft.com/office/drawing/2014/main" id="{23F7D268-0B99-465C-AB00-993A8FBACD5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7920" y="1738847"/>
            <a:ext cx="390900" cy="2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48;p40">
            <a:extLst>
              <a:ext uri="{FF2B5EF4-FFF2-40B4-BE49-F238E27FC236}">
                <a16:creationId xmlns:a16="http://schemas.microsoft.com/office/drawing/2014/main" id="{9F088326-412F-4B1D-A320-400651CD90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7045" y="1738847"/>
            <a:ext cx="390900" cy="2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49;p40">
            <a:extLst>
              <a:ext uri="{FF2B5EF4-FFF2-40B4-BE49-F238E27FC236}">
                <a16:creationId xmlns:a16="http://schemas.microsoft.com/office/drawing/2014/main" id="{919275DD-D7F6-41ED-B548-7CF319C8703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170" y="1738847"/>
            <a:ext cx="390900" cy="2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50;p40">
            <a:extLst>
              <a:ext uri="{FF2B5EF4-FFF2-40B4-BE49-F238E27FC236}">
                <a16:creationId xmlns:a16="http://schemas.microsoft.com/office/drawing/2014/main" id="{15509FD3-B1EC-4211-A9C0-816ED85C00F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295" y="1738847"/>
            <a:ext cx="390900" cy="2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51;p40">
            <a:extLst>
              <a:ext uri="{FF2B5EF4-FFF2-40B4-BE49-F238E27FC236}">
                <a16:creationId xmlns:a16="http://schemas.microsoft.com/office/drawing/2014/main" id="{E3664FC5-D77C-4102-8546-2F9162036B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420" y="1741547"/>
            <a:ext cx="390900" cy="2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52;p40">
            <a:extLst>
              <a:ext uri="{FF2B5EF4-FFF2-40B4-BE49-F238E27FC236}">
                <a16:creationId xmlns:a16="http://schemas.microsoft.com/office/drawing/2014/main" id="{2DA9CF74-1834-414D-9D1A-F73C4A521E0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545" y="1738847"/>
            <a:ext cx="390900" cy="2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53;p40">
            <a:extLst>
              <a:ext uri="{FF2B5EF4-FFF2-40B4-BE49-F238E27FC236}">
                <a16:creationId xmlns:a16="http://schemas.microsoft.com/office/drawing/2014/main" id="{F9707CD3-E36E-473A-97B6-54148433CA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2670" y="1738847"/>
            <a:ext cx="390900" cy="27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F692C10-3D17-4D37-B64D-10FCB7138BC5}"/>
              </a:ext>
            </a:extLst>
          </p:cNvPr>
          <p:cNvSpPr txBox="1"/>
          <p:nvPr/>
        </p:nvSpPr>
        <p:spPr>
          <a:xfrm>
            <a:off x="1571484" y="1663502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7DC1B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 </a:t>
            </a:r>
            <a:r>
              <a:rPr lang="de-DE" sz="1000" b="1" dirty="0" err="1">
                <a:solidFill>
                  <a:srgbClr val="7DC1B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</a:t>
            </a:r>
            <a:endParaRPr lang="de-DE" sz="1000" b="1" dirty="0">
              <a:solidFill>
                <a:srgbClr val="7DC1B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dirty="0">
                <a:solidFill>
                  <a:srgbClr val="7DC1B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≅ </a:t>
            </a:r>
            <a:r>
              <a:rPr lang="en-US" sz="1000" dirty="0">
                <a:solidFill>
                  <a:srgbClr val="7DC1BE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86,000,000,000</a:t>
            </a:r>
            <a:r>
              <a:rPr lang="de-DE" sz="1000" dirty="0">
                <a:solidFill>
                  <a:srgbClr val="7DC1B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de-AT" sz="1000" dirty="0">
              <a:solidFill>
                <a:srgbClr val="7DC1B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DC6ACEB-8489-4267-91C3-6E2D6E17D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100" y="2080943"/>
            <a:ext cx="5968365" cy="40576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9E86B24-3E0C-4D14-8C6B-812546BC6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100" y="1249825"/>
            <a:ext cx="5968365" cy="428625"/>
          </a:xfrm>
          <a:prstGeom prst="rect">
            <a:avLst/>
          </a:prstGeom>
        </p:spPr>
      </p:pic>
      <p:cxnSp>
        <p:nvCxnSpPr>
          <p:cNvPr id="19" name="Google Shape;371;p41">
            <a:extLst>
              <a:ext uri="{FF2B5EF4-FFF2-40B4-BE49-F238E27FC236}">
                <a16:creationId xmlns:a16="http://schemas.microsoft.com/office/drawing/2014/main" id="{4B95C83A-8C19-420B-9363-F582CB5A338A}"/>
              </a:ext>
            </a:extLst>
          </p:cNvPr>
          <p:cNvCxnSpPr/>
          <p:nvPr/>
        </p:nvCxnSpPr>
        <p:spPr>
          <a:xfrm rot="10800000" flipH="1">
            <a:off x="6941684" y="1861200"/>
            <a:ext cx="10053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" name="Google Shape;372;p41">
            <a:extLst>
              <a:ext uri="{FF2B5EF4-FFF2-40B4-BE49-F238E27FC236}">
                <a16:creationId xmlns:a16="http://schemas.microsoft.com/office/drawing/2014/main" id="{3E9AE57B-56D7-4F64-ABA6-C66C76EB10E8}"/>
              </a:ext>
            </a:extLst>
          </p:cNvPr>
          <p:cNvCxnSpPr/>
          <p:nvPr/>
        </p:nvCxnSpPr>
        <p:spPr>
          <a:xfrm rot="10800000" flipH="1">
            <a:off x="6934424" y="1661930"/>
            <a:ext cx="12192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" name="Google Shape;373;p41">
            <a:extLst>
              <a:ext uri="{FF2B5EF4-FFF2-40B4-BE49-F238E27FC236}">
                <a16:creationId xmlns:a16="http://schemas.microsoft.com/office/drawing/2014/main" id="{003A1627-2FEB-4AA0-8F11-6340923F02BE}"/>
              </a:ext>
            </a:extLst>
          </p:cNvPr>
          <p:cNvSpPr/>
          <p:nvPr/>
        </p:nvSpPr>
        <p:spPr>
          <a:xfrm>
            <a:off x="7811188" y="1835045"/>
            <a:ext cx="78900" cy="78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lackadder ITC" panose="04020505051007020D02" pitchFamily="82" charset="0"/>
            </a:endParaRPr>
          </a:p>
        </p:txBody>
      </p:sp>
      <p:cxnSp>
        <p:nvCxnSpPr>
          <p:cNvPr id="22" name="Google Shape;362;p41">
            <a:extLst>
              <a:ext uri="{FF2B5EF4-FFF2-40B4-BE49-F238E27FC236}">
                <a16:creationId xmlns:a16="http://schemas.microsoft.com/office/drawing/2014/main" id="{1D39A86A-ACB0-4F89-9BF2-10DF2614CE4E}"/>
              </a:ext>
            </a:extLst>
          </p:cNvPr>
          <p:cNvCxnSpPr/>
          <p:nvPr/>
        </p:nvCxnSpPr>
        <p:spPr>
          <a:xfrm rot="10800000" flipH="1">
            <a:off x="2494933" y="2442277"/>
            <a:ext cx="4438800" cy="295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69997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E4C4F9-F158-294C-9C79-B0ADE0657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AI &amp; Vibe Coding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B6CB0F-5DFB-A641-8055-7DF52AFC3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757" y="1010038"/>
            <a:ext cx="3025331" cy="5375081"/>
          </a:xfrm>
        </p:spPr>
        <p:txBody>
          <a:bodyPr>
            <a:normAutofit/>
          </a:bodyPr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dirty="0"/>
              <a:t>Prompt an LLM to write your code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Can it replace programming skills?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NO!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Especially risky for beginners, who don’t know what the AI does behind the scene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Using AI might be convenient, but without programming and expert knowledge, you are doomed to fail! 💀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dirty="0"/>
              <a:t>Issues regarding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200" dirty="0"/>
              <a:t>Stability</a:t>
            </a:r>
            <a:endParaRPr lang="en-GB" dirty="0"/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Scalability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Hidden bugs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12D9FE-7D17-1967-39EA-803FA55C7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531" y="1047404"/>
            <a:ext cx="5071265" cy="399842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10" name="Picture 9" descr="Screens screenshot of a social media post&#10;&#10;AI-generated content may be incorrect.">
            <a:extLst>
              <a:ext uri="{FF2B5EF4-FFF2-40B4-BE49-F238E27FC236}">
                <a16:creationId xmlns:a16="http://schemas.microsoft.com/office/drawing/2014/main" id="{41852C4D-1429-B84A-7A11-59A01694E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393" y="2392777"/>
            <a:ext cx="3472850" cy="38846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E18426-B642-3C3D-DA4E-0CD7C542D4B7}"/>
              </a:ext>
            </a:extLst>
          </p:cNvPr>
          <p:cNvSpPr txBox="1"/>
          <p:nvPr/>
        </p:nvSpPr>
        <p:spPr>
          <a:xfrm>
            <a:off x="5589767" y="6169675"/>
            <a:ext cx="40710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 sz="800" dirty="0">
                <a:solidFill>
                  <a:schemeClr val="bg1">
                    <a:lumMod val="85000"/>
                  </a:schemeClr>
                </a:solidFill>
              </a:rPr>
              <a:t>https://techstartups.com/2025/03/26/when-vibe-coding-goes-wrong/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857742-1546-7D29-95DF-3DC867B1484B}"/>
              </a:ext>
            </a:extLst>
          </p:cNvPr>
          <p:cNvSpPr txBox="1"/>
          <p:nvPr/>
        </p:nvSpPr>
        <p:spPr>
          <a:xfrm>
            <a:off x="2799081" y="5045825"/>
            <a:ext cx="27906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 sz="800" dirty="0">
                <a:solidFill>
                  <a:schemeClr val="bg1">
                    <a:lumMod val="85000"/>
                  </a:schemeClr>
                </a:solidFill>
              </a:rPr>
              <a:t>https://www.theregister.com/2025/07/21/replit_saastr_vibe_coding_incident/</a:t>
            </a:r>
          </a:p>
        </p:txBody>
      </p:sp>
    </p:spTree>
    <p:extLst>
      <p:ext uri="{BB962C8B-B14F-4D97-AF65-F5344CB8AC3E}">
        <p14:creationId xmlns:p14="http://schemas.microsoft.com/office/powerpoint/2010/main" val="2739564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F7FB4-AA0D-8D04-C3EF-391AFC928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000DA-ECEE-92BB-BED1-113AC54E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What is computer science?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90FF54-B7E4-EE0A-FF6C-B2AE9AF72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605600"/>
            <a:ext cx="8093075" cy="2521127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Science of automatic information processing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 German: 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Informatik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Infor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mation + </a:t>
            </a:r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Auto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matik</a:t>
            </a:r>
            <a:endParaRPr lang="en-GB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Computer science is more than just “computer” science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It covers the automatic information processing in: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Nature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Society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Same as astronomy is not just about telescopes (</a:t>
            </a:r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Edsger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W. Dijkstra)</a:t>
            </a:r>
          </a:p>
        </p:txBody>
      </p:sp>
    </p:spTree>
    <p:extLst>
      <p:ext uri="{BB962C8B-B14F-4D97-AF65-F5344CB8AC3E}">
        <p14:creationId xmlns:p14="http://schemas.microsoft.com/office/powerpoint/2010/main" val="160002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>
            <a:extLst>
              <a:ext uri="{FF2B5EF4-FFF2-40B4-BE49-F238E27FC236}">
                <a16:creationId xmlns:a16="http://schemas.microsoft.com/office/drawing/2014/main" id="{9E2788FB-74C8-49AA-88EA-478E57810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6838" y="2428875"/>
            <a:ext cx="1302257" cy="371513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</a:p>
        </p:txBody>
      </p:sp>
      <p:sp>
        <p:nvSpPr>
          <p:cNvPr id="16388" name="Text Box 3">
            <a:extLst>
              <a:ext uri="{FF2B5EF4-FFF2-40B4-BE49-F238E27FC236}">
                <a16:creationId xmlns:a16="http://schemas.microsoft.com/office/drawing/2014/main" id="{49B8579B-170C-44A0-8B7B-551B94039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1785938"/>
            <a:ext cx="1345538" cy="3715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Science </a:t>
            </a: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…</a:t>
            </a:r>
          </a:p>
        </p:txBody>
      </p:sp>
      <p:sp>
        <p:nvSpPr>
          <p:cNvPr id="16389" name="Text Box 4">
            <a:extLst>
              <a:ext uri="{FF2B5EF4-FFF2-40B4-BE49-F238E27FC236}">
                <a16:creationId xmlns:a16="http://schemas.microsoft.com/office/drawing/2014/main" id="{D7711847-ABA2-4F93-9C62-04839134D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738" y="3429000"/>
            <a:ext cx="163728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</a:p>
        </p:txBody>
      </p:sp>
      <p:sp>
        <p:nvSpPr>
          <p:cNvPr id="16390" name="Text Box 5">
            <a:extLst>
              <a:ext uri="{FF2B5EF4-FFF2-40B4-BE49-F238E27FC236}">
                <a16:creationId xmlns:a16="http://schemas.microsoft.com/office/drawing/2014/main" id="{FA3A359F-D7E8-4934-BC31-E773D87BD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2450" y="2500313"/>
            <a:ext cx="947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</p:txBody>
      </p:sp>
      <p:sp>
        <p:nvSpPr>
          <p:cNvPr id="16391" name="Line 6">
            <a:extLst>
              <a:ext uri="{FF2B5EF4-FFF2-40B4-BE49-F238E27FC236}">
                <a16:creationId xmlns:a16="http://schemas.microsoft.com/office/drawing/2014/main" id="{CC640F0D-C330-4234-90FC-7E4EDB177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3075" y="2155825"/>
            <a:ext cx="476250" cy="273050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92" name="Line 7">
            <a:extLst>
              <a:ext uri="{FF2B5EF4-FFF2-40B4-BE49-F238E27FC236}">
                <a16:creationId xmlns:a16="http://schemas.microsoft.com/office/drawing/2014/main" id="{D73573E6-E05F-42E6-969D-DF736B2A1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2925" y="2659063"/>
            <a:ext cx="1274763" cy="41275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93" name="Line 8">
            <a:extLst>
              <a:ext uri="{FF2B5EF4-FFF2-40B4-BE49-F238E27FC236}">
                <a16:creationId xmlns:a16="http://schemas.microsoft.com/office/drawing/2014/main" id="{24FFA968-1A81-408F-95F7-2BF2159405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09775" y="2890838"/>
            <a:ext cx="220663" cy="538162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94" name="Text Box 9">
            <a:extLst>
              <a:ext uri="{FF2B5EF4-FFF2-40B4-BE49-F238E27FC236}">
                <a16:creationId xmlns:a16="http://schemas.microsoft.com/office/drawing/2014/main" id="{A8798CE8-54D7-4991-9F68-05CD89DE4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963" y="4572000"/>
            <a:ext cx="1294242" cy="3715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</a:p>
        </p:txBody>
      </p:sp>
      <p:sp>
        <p:nvSpPr>
          <p:cNvPr id="16395" name="Text Box 10">
            <a:extLst>
              <a:ext uri="{FF2B5EF4-FFF2-40B4-BE49-F238E27FC236}">
                <a16:creationId xmlns:a16="http://schemas.microsoft.com/office/drawing/2014/main" id="{EE229C45-61BB-4E80-AC32-30B479D61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2075" y="4714875"/>
            <a:ext cx="931963" cy="3715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Practice</a:t>
            </a:r>
          </a:p>
        </p:txBody>
      </p:sp>
      <p:sp>
        <p:nvSpPr>
          <p:cNvPr id="16396" name="Line 11">
            <a:extLst>
              <a:ext uri="{FF2B5EF4-FFF2-40B4-BE49-F238E27FC236}">
                <a16:creationId xmlns:a16="http://schemas.microsoft.com/office/drawing/2014/main" id="{70765AF2-75A5-48D3-B479-3D11B1A3C7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8950" y="3829050"/>
            <a:ext cx="273050" cy="885825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97" name="Line 12">
            <a:extLst>
              <a:ext uri="{FF2B5EF4-FFF2-40B4-BE49-F238E27FC236}">
                <a16:creationId xmlns:a16="http://schemas.microsoft.com/office/drawing/2014/main" id="{5FB7AC3F-D504-4925-82A1-A02F18BEE7E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8238" y="2900363"/>
            <a:ext cx="403225" cy="1671637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7246D1-1D06-4AF4-84EF-A8723825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Computer </a:t>
            </a:r>
            <a:r>
              <a:rPr lang="de-DE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  <a:r>
              <a:rPr lang="de-DE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2800" b="1" dirty="0">
                <a:latin typeface="Calibri" panose="020F0502020204030204" pitchFamily="34" charset="0"/>
                <a:cs typeface="Calibri" panose="020F0502020204030204" pitchFamily="34" charset="0"/>
              </a:rPr>
              <a:t> ….</a:t>
            </a:r>
            <a:endParaRPr lang="de-AT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ext Box 6">
            <a:extLst>
              <a:ext uri="{FF2B5EF4-FFF2-40B4-BE49-F238E27FC236}">
                <a16:creationId xmlns:a16="http://schemas.microsoft.com/office/drawing/2014/main" id="{04A525C3-BFF0-4E14-91B7-2641CBF23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00" y="3714750"/>
            <a:ext cx="1674154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Processing,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Storing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Communication</a:t>
            </a:r>
          </a:p>
        </p:txBody>
      </p:sp>
      <p:sp>
        <p:nvSpPr>
          <p:cNvPr id="18440" name="Text Box 7">
            <a:extLst>
              <a:ext uri="{FF2B5EF4-FFF2-40B4-BE49-F238E27FC236}">
                <a16:creationId xmlns:a16="http://schemas.microsoft.com/office/drawing/2014/main" id="{73669B7E-6A3C-469E-B82F-684EBF252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5778" y="2796401"/>
            <a:ext cx="1258976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Behavior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Interaction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0A5EC6-B130-4677-96A3-CC5D6D07D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Computer </a:t>
            </a:r>
            <a:r>
              <a:rPr lang="de-DE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  <a:r>
              <a:rPr lang="de-DE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2800" b="1" dirty="0">
                <a:latin typeface="Calibri" panose="020F0502020204030204" pitchFamily="34" charset="0"/>
                <a:cs typeface="Calibri" panose="020F0502020204030204" pitchFamily="34" charset="0"/>
              </a:rPr>
              <a:t> ….</a:t>
            </a:r>
            <a:endParaRPr lang="de-AT" sz="2800" dirty="0"/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5D0E530A-18C9-472D-A6D3-E3A2B1A88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6838" y="2428875"/>
            <a:ext cx="1302257" cy="371513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A03A27B4-AE88-4822-AD0F-E7CE16F63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1785938"/>
            <a:ext cx="1345538" cy="3715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Science </a:t>
            </a: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…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1CF7F498-F17E-4E3A-A5E6-D85C21FE4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738" y="3429000"/>
            <a:ext cx="163728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</a:p>
        </p:txBody>
      </p:sp>
      <p:sp>
        <p:nvSpPr>
          <p:cNvPr id="22" name="Text Box 5">
            <a:extLst>
              <a:ext uri="{FF2B5EF4-FFF2-40B4-BE49-F238E27FC236}">
                <a16:creationId xmlns:a16="http://schemas.microsoft.com/office/drawing/2014/main" id="{E857D6F1-8E38-4D25-A476-CC2A6804E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2450" y="2500313"/>
            <a:ext cx="947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</p:txBody>
      </p:sp>
      <p:sp>
        <p:nvSpPr>
          <p:cNvPr id="23" name="Line 6">
            <a:extLst>
              <a:ext uri="{FF2B5EF4-FFF2-40B4-BE49-F238E27FC236}">
                <a16:creationId xmlns:a16="http://schemas.microsoft.com/office/drawing/2014/main" id="{9CA480F4-E7D9-4DDA-9B24-EB3A752C936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3075" y="2155825"/>
            <a:ext cx="476250" cy="273050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Line 7">
            <a:extLst>
              <a:ext uri="{FF2B5EF4-FFF2-40B4-BE49-F238E27FC236}">
                <a16:creationId xmlns:a16="http://schemas.microsoft.com/office/drawing/2014/main" id="{1830C4F1-A6B6-4323-BFDB-3440362D43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2925" y="2659063"/>
            <a:ext cx="1274763" cy="41275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CB086FF7-97D7-4083-B37C-D77472EF2F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09775" y="2890838"/>
            <a:ext cx="220663" cy="538162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 Box 9">
            <a:extLst>
              <a:ext uri="{FF2B5EF4-FFF2-40B4-BE49-F238E27FC236}">
                <a16:creationId xmlns:a16="http://schemas.microsoft.com/office/drawing/2014/main" id="{581D4F23-66C1-4642-9035-2DA6F9037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963" y="4572000"/>
            <a:ext cx="1294242" cy="3715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F66542DA-8D10-4D7C-8F55-8488F2EFB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2075" y="4714875"/>
            <a:ext cx="931963" cy="3715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Practice</a:t>
            </a:r>
          </a:p>
        </p:txBody>
      </p:sp>
      <p:sp>
        <p:nvSpPr>
          <p:cNvPr id="28" name="Line 11">
            <a:extLst>
              <a:ext uri="{FF2B5EF4-FFF2-40B4-BE49-F238E27FC236}">
                <a16:creationId xmlns:a16="http://schemas.microsoft.com/office/drawing/2014/main" id="{CB4B111B-1A60-4EA9-BE06-D880FB8E06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8950" y="3829050"/>
            <a:ext cx="273050" cy="885825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Line 12">
            <a:extLst>
              <a:ext uri="{FF2B5EF4-FFF2-40B4-BE49-F238E27FC236}">
                <a16:creationId xmlns:a16="http://schemas.microsoft.com/office/drawing/2014/main" id="{067ECBDB-7F78-4EEE-8996-A08D1934D1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8238" y="2900363"/>
            <a:ext cx="403225" cy="1671637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9" name="Text Box 8">
            <a:extLst>
              <a:ext uri="{FF2B5EF4-FFF2-40B4-BE49-F238E27FC236}">
                <a16:creationId xmlns:a16="http://schemas.microsoft.com/office/drawing/2014/main" id="{A79A8E07-E789-474A-ACEA-7155A5127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913" y="3857625"/>
            <a:ext cx="1032953" cy="371513"/>
          </a:xfrm>
          <a:prstGeom prst="rect">
            <a:avLst/>
          </a:prstGeom>
          <a:solidFill>
            <a:srgbClr val="FC94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Artefacts</a:t>
            </a:r>
            <a:endParaRPr lang="de-DE" alt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490" name="Text Box 9">
            <a:extLst>
              <a:ext uri="{FF2B5EF4-FFF2-40B4-BE49-F238E27FC236}">
                <a16:creationId xmlns:a16="http://schemas.microsoft.com/office/drawing/2014/main" id="{665DD71A-25F9-4F7C-B8C5-2390BC566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500" y="1857375"/>
            <a:ext cx="1930635" cy="371513"/>
          </a:xfrm>
          <a:prstGeom prst="rect">
            <a:avLst/>
          </a:prstGeom>
          <a:solidFill>
            <a:srgbClr val="FC94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Natural (</a:t>
            </a: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cognitive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0491" name="Text Box 10">
            <a:extLst>
              <a:ext uri="{FF2B5EF4-FFF2-40B4-BE49-F238E27FC236}">
                <a16:creationId xmlns:a16="http://schemas.microsoft.com/office/drawing/2014/main" id="{5BE66B6A-3663-43CB-BCC9-3504A62F2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75" y="2500313"/>
            <a:ext cx="723573" cy="371513"/>
          </a:xfrm>
          <a:prstGeom prst="rect">
            <a:avLst/>
          </a:prstGeom>
          <a:solidFill>
            <a:srgbClr val="FC94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Social</a:t>
            </a:r>
            <a:endParaRPr lang="de-DE" alt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Box 6">
            <a:extLst>
              <a:ext uri="{FF2B5EF4-FFF2-40B4-BE49-F238E27FC236}">
                <a16:creationId xmlns:a16="http://schemas.microsoft.com/office/drawing/2014/main" id="{07897EF9-EF14-4A48-99E9-9A80F6E0D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00" y="3714750"/>
            <a:ext cx="1674154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Processing,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Storing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Communication</a:t>
            </a:r>
          </a:p>
        </p:txBody>
      </p:sp>
      <p:sp>
        <p:nvSpPr>
          <p:cNvPr id="25" name="Text Box 7">
            <a:extLst>
              <a:ext uri="{FF2B5EF4-FFF2-40B4-BE49-F238E27FC236}">
                <a16:creationId xmlns:a16="http://schemas.microsoft.com/office/drawing/2014/main" id="{0600D7C6-DFDA-4652-8CAB-19F55FF71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5778" y="2796401"/>
            <a:ext cx="1258976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Behavior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Interaction</a:t>
            </a:r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8ACE351D-9F99-4834-9F31-49F9BD5BD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6838" y="2428875"/>
            <a:ext cx="1302257" cy="371513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</a:p>
        </p:txBody>
      </p:sp>
      <p:sp>
        <p:nvSpPr>
          <p:cNvPr id="27" name="Text Box 3">
            <a:extLst>
              <a:ext uri="{FF2B5EF4-FFF2-40B4-BE49-F238E27FC236}">
                <a16:creationId xmlns:a16="http://schemas.microsoft.com/office/drawing/2014/main" id="{823F7453-8E19-476A-B341-83D8F9F31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1785938"/>
            <a:ext cx="1345538" cy="3715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Science </a:t>
            </a: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…</a:t>
            </a: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97E6E353-7E2E-46FB-869A-CA7BF98C5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738" y="3429000"/>
            <a:ext cx="163728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3754CB8F-A927-4B8F-9D4B-C01315D28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2450" y="2500313"/>
            <a:ext cx="947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</p:txBody>
      </p:sp>
      <p:sp>
        <p:nvSpPr>
          <p:cNvPr id="30" name="Line 6">
            <a:extLst>
              <a:ext uri="{FF2B5EF4-FFF2-40B4-BE49-F238E27FC236}">
                <a16:creationId xmlns:a16="http://schemas.microsoft.com/office/drawing/2014/main" id="{C66C6AC2-0A2B-4089-BF1E-E986C055E1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3075" y="2155825"/>
            <a:ext cx="476250" cy="273050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Line 7">
            <a:extLst>
              <a:ext uri="{FF2B5EF4-FFF2-40B4-BE49-F238E27FC236}">
                <a16:creationId xmlns:a16="http://schemas.microsoft.com/office/drawing/2014/main" id="{3D57FF7A-293B-49F2-B7BD-05C1020A7D4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2925" y="2659063"/>
            <a:ext cx="1274763" cy="41275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Line 8">
            <a:extLst>
              <a:ext uri="{FF2B5EF4-FFF2-40B4-BE49-F238E27FC236}">
                <a16:creationId xmlns:a16="http://schemas.microsoft.com/office/drawing/2014/main" id="{91737690-0FF6-4B8F-8E25-5759EBAA33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09775" y="2890838"/>
            <a:ext cx="220663" cy="538162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 Box 9">
            <a:extLst>
              <a:ext uri="{FF2B5EF4-FFF2-40B4-BE49-F238E27FC236}">
                <a16:creationId xmlns:a16="http://schemas.microsoft.com/office/drawing/2014/main" id="{3D272D7B-7069-4408-80B3-C2E9D3CAD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963" y="4572000"/>
            <a:ext cx="1294242" cy="3715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</a:p>
        </p:txBody>
      </p:sp>
      <p:sp>
        <p:nvSpPr>
          <p:cNvPr id="34" name="Text Box 10">
            <a:extLst>
              <a:ext uri="{FF2B5EF4-FFF2-40B4-BE49-F238E27FC236}">
                <a16:creationId xmlns:a16="http://schemas.microsoft.com/office/drawing/2014/main" id="{A3A6F166-9357-4477-BF40-15E671D56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2075" y="4714875"/>
            <a:ext cx="931963" cy="3715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Practice</a:t>
            </a:r>
          </a:p>
        </p:txBody>
      </p:sp>
      <p:sp>
        <p:nvSpPr>
          <p:cNvPr id="35" name="Line 11">
            <a:extLst>
              <a:ext uri="{FF2B5EF4-FFF2-40B4-BE49-F238E27FC236}">
                <a16:creationId xmlns:a16="http://schemas.microsoft.com/office/drawing/2014/main" id="{51D0A693-5F23-495B-AE19-38F3FB756A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8950" y="3829050"/>
            <a:ext cx="273050" cy="885825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Line 17">
            <a:extLst>
              <a:ext uri="{FF2B5EF4-FFF2-40B4-BE49-F238E27FC236}">
                <a16:creationId xmlns:a16="http://schemas.microsoft.com/office/drawing/2014/main" id="{912746D9-3CBB-4D10-8F40-D238C51026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37125" y="2227263"/>
            <a:ext cx="107950" cy="273050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38" name="Line 18">
            <a:extLst>
              <a:ext uri="{FF2B5EF4-FFF2-40B4-BE49-F238E27FC236}">
                <a16:creationId xmlns:a16="http://schemas.microsoft.com/office/drawing/2014/main" id="{8710FCCC-38B7-4B12-935D-FCAD152225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8238" y="2900363"/>
            <a:ext cx="106362" cy="957262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39" name="Line 19">
            <a:extLst>
              <a:ext uri="{FF2B5EF4-FFF2-40B4-BE49-F238E27FC236}">
                <a16:creationId xmlns:a16="http://schemas.microsoft.com/office/drawing/2014/main" id="{963102E2-926F-4AAB-8494-4F2410894BF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4227513"/>
            <a:ext cx="296863" cy="344487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40" name="Line 20">
            <a:extLst>
              <a:ext uri="{FF2B5EF4-FFF2-40B4-BE49-F238E27FC236}">
                <a16:creationId xmlns:a16="http://schemas.microsoft.com/office/drawing/2014/main" id="{1442F3AB-9051-432F-9A06-85A647A099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51464" y="2673350"/>
            <a:ext cx="792162" cy="26988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E5280488-C98A-49F1-8EC7-989FBEE7C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</p:spPr>
        <p:txBody>
          <a:bodyPr/>
          <a:lstStyle/>
          <a:p>
            <a:pPr algn="r"/>
            <a:r>
              <a:rPr lang="de-DE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Computer </a:t>
            </a:r>
            <a:r>
              <a:rPr lang="de-DE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  <a:r>
              <a:rPr lang="de-DE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2800" b="1" dirty="0">
                <a:latin typeface="Calibri" panose="020F0502020204030204" pitchFamily="34" charset="0"/>
                <a:cs typeface="Calibri" panose="020F0502020204030204" pitchFamily="34" charset="0"/>
              </a:rPr>
              <a:t> ….</a:t>
            </a:r>
            <a:endParaRPr lang="de-AT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Oval 1">
            <a:extLst>
              <a:ext uri="{FF2B5EF4-FFF2-40B4-BE49-F238E27FC236}">
                <a16:creationId xmlns:a16="http://schemas.microsoft.com/office/drawing/2014/main" id="{23BEDF54-DB29-46E0-B342-8280E010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00125" y="1285875"/>
            <a:ext cx="8572500" cy="4214813"/>
          </a:xfrm>
          <a:prstGeom prst="ellipse">
            <a:avLst/>
          </a:prstGeom>
          <a:solidFill>
            <a:srgbClr val="BBE0E3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AT" altLang="de-DE" dirty="0">
              <a:latin typeface="Blackadder ITC" panose="04020505051007020D02" pitchFamily="82" charset="0"/>
            </a:endParaRPr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D7CA31C0-C6D2-40DF-9D0A-33AC9C86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</p:spPr>
        <p:txBody>
          <a:bodyPr/>
          <a:lstStyle/>
          <a:p>
            <a:pPr algn="r"/>
            <a:r>
              <a:rPr lang="de-DE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Computer </a:t>
            </a:r>
            <a:r>
              <a:rPr lang="de-DE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  <a:r>
              <a:rPr lang="de-DE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2800" b="1" dirty="0">
                <a:latin typeface="Calibri" panose="020F0502020204030204" pitchFamily="34" charset="0"/>
                <a:cs typeface="Calibri" panose="020F0502020204030204" pitchFamily="34" charset="0"/>
              </a:rPr>
              <a:t> ….</a:t>
            </a:r>
            <a:endParaRPr lang="de-AT" sz="2800" dirty="0"/>
          </a:p>
        </p:txBody>
      </p:sp>
      <p:sp>
        <p:nvSpPr>
          <p:cNvPr id="26" name="Text Box 8">
            <a:extLst>
              <a:ext uri="{FF2B5EF4-FFF2-40B4-BE49-F238E27FC236}">
                <a16:creationId xmlns:a16="http://schemas.microsoft.com/office/drawing/2014/main" id="{D30459A3-F6B6-4282-8F2C-314B481DA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913" y="3857625"/>
            <a:ext cx="1032953" cy="371513"/>
          </a:xfrm>
          <a:prstGeom prst="rect">
            <a:avLst/>
          </a:prstGeom>
          <a:solidFill>
            <a:srgbClr val="FC94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Artefacts</a:t>
            </a:r>
            <a:endParaRPr lang="de-DE" alt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 Box 9">
            <a:extLst>
              <a:ext uri="{FF2B5EF4-FFF2-40B4-BE49-F238E27FC236}">
                <a16:creationId xmlns:a16="http://schemas.microsoft.com/office/drawing/2014/main" id="{95083C3E-17A8-4172-A1D3-1F41C05E9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500" y="1857375"/>
            <a:ext cx="1930635" cy="371513"/>
          </a:xfrm>
          <a:prstGeom prst="rect">
            <a:avLst/>
          </a:prstGeom>
          <a:solidFill>
            <a:srgbClr val="FC94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Natural (</a:t>
            </a: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cognitive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8" name="Text Box 10">
            <a:extLst>
              <a:ext uri="{FF2B5EF4-FFF2-40B4-BE49-F238E27FC236}">
                <a16:creationId xmlns:a16="http://schemas.microsoft.com/office/drawing/2014/main" id="{27256590-EAB0-4AB5-8B30-09560E5E9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75" y="2500313"/>
            <a:ext cx="723573" cy="371513"/>
          </a:xfrm>
          <a:prstGeom prst="rect">
            <a:avLst/>
          </a:prstGeom>
          <a:solidFill>
            <a:srgbClr val="FC94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Social</a:t>
            </a:r>
            <a:endParaRPr lang="de-DE" alt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7775D5E6-94E1-4C77-82C6-66F340788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00" y="3714750"/>
            <a:ext cx="1674154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Processing,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Storing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Communication</a:t>
            </a:r>
          </a:p>
        </p:txBody>
      </p:sp>
      <p:sp>
        <p:nvSpPr>
          <p:cNvPr id="30" name="Text Box 7">
            <a:extLst>
              <a:ext uri="{FF2B5EF4-FFF2-40B4-BE49-F238E27FC236}">
                <a16:creationId xmlns:a16="http://schemas.microsoft.com/office/drawing/2014/main" id="{96750352-0535-4D05-99B0-35335C2F4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5778" y="2796401"/>
            <a:ext cx="1258976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Behavior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Interaction</a:t>
            </a:r>
          </a:p>
        </p:txBody>
      </p:sp>
      <p:sp>
        <p:nvSpPr>
          <p:cNvPr id="31" name="Text Box 2">
            <a:extLst>
              <a:ext uri="{FF2B5EF4-FFF2-40B4-BE49-F238E27FC236}">
                <a16:creationId xmlns:a16="http://schemas.microsoft.com/office/drawing/2014/main" id="{25EEB7C3-765D-43BF-A9DF-3C7D9B620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6838" y="2428875"/>
            <a:ext cx="1302257" cy="371513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</a:p>
        </p:txBody>
      </p:sp>
      <p:sp>
        <p:nvSpPr>
          <p:cNvPr id="32" name="Text Box 3">
            <a:extLst>
              <a:ext uri="{FF2B5EF4-FFF2-40B4-BE49-F238E27FC236}">
                <a16:creationId xmlns:a16="http://schemas.microsoft.com/office/drawing/2014/main" id="{D138E3E0-7147-45D4-8BFC-6C08876C9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1785938"/>
            <a:ext cx="1345538" cy="3715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Science </a:t>
            </a: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…</a:t>
            </a: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644DC94E-E6C7-4D0E-A066-13CAC02C5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738" y="3429000"/>
            <a:ext cx="163728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</a:p>
        </p:txBody>
      </p:sp>
      <p:sp>
        <p:nvSpPr>
          <p:cNvPr id="34" name="Text Box 5">
            <a:extLst>
              <a:ext uri="{FF2B5EF4-FFF2-40B4-BE49-F238E27FC236}">
                <a16:creationId xmlns:a16="http://schemas.microsoft.com/office/drawing/2014/main" id="{6DCBEEB2-CB67-4A6A-8EE2-E667F2363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2450" y="2500313"/>
            <a:ext cx="947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</p:txBody>
      </p:sp>
      <p:sp>
        <p:nvSpPr>
          <p:cNvPr id="35" name="Line 6">
            <a:extLst>
              <a:ext uri="{FF2B5EF4-FFF2-40B4-BE49-F238E27FC236}">
                <a16:creationId xmlns:a16="http://schemas.microsoft.com/office/drawing/2014/main" id="{3FAD48A5-E49F-450A-A9E4-AE3C35E60B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3075" y="2155825"/>
            <a:ext cx="476250" cy="273050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Line 7">
            <a:extLst>
              <a:ext uri="{FF2B5EF4-FFF2-40B4-BE49-F238E27FC236}">
                <a16:creationId xmlns:a16="http://schemas.microsoft.com/office/drawing/2014/main" id="{7DD907AF-4204-4140-B8F2-BE544548004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2925" y="2659063"/>
            <a:ext cx="1274763" cy="41275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Line 8">
            <a:extLst>
              <a:ext uri="{FF2B5EF4-FFF2-40B4-BE49-F238E27FC236}">
                <a16:creationId xmlns:a16="http://schemas.microsoft.com/office/drawing/2014/main" id="{F2AA4C54-952D-49C9-B924-CF0CA40B93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09775" y="2890838"/>
            <a:ext cx="220663" cy="538162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 Box 9">
            <a:extLst>
              <a:ext uri="{FF2B5EF4-FFF2-40B4-BE49-F238E27FC236}">
                <a16:creationId xmlns:a16="http://schemas.microsoft.com/office/drawing/2014/main" id="{63E7A0A8-2420-48B6-98E4-63E0A88C3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963" y="4572000"/>
            <a:ext cx="1294242" cy="3715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</a:p>
        </p:txBody>
      </p:sp>
      <p:sp>
        <p:nvSpPr>
          <p:cNvPr id="39" name="Text Box 10">
            <a:extLst>
              <a:ext uri="{FF2B5EF4-FFF2-40B4-BE49-F238E27FC236}">
                <a16:creationId xmlns:a16="http://schemas.microsoft.com/office/drawing/2014/main" id="{79BD7806-6113-4237-B557-4BC72B5E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2075" y="4714875"/>
            <a:ext cx="931963" cy="3715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Practice</a:t>
            </a:r>
          </a:p>
        </p:txBody>
      </p:sp>
      <p:sp>
        <p:nvSpPr>
          <p:cNvPr id="40" name="Line 11">
            <a:extLst>
              <a:ext uri="{FF2B5EF4-FFF2-40B4-BE49-F238E27FC236}">
                <a16:creationId xmlns:a16="http://schemas.microsoft.com/office/drawing/2014/main" id="{FF1EE2D8-DF61-468D-BD59-3ED9A32AED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8950" y="3829050"/>
            <a:ext cx="273050" cy="885825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Line 17">
            <a:extLst>
              <a:ext uri="{FF2B5EF4-FFF2-40B4-BE49-F238E27FC236}">
                <a16:creationId xmlns:a16="http://schemas.microsoft.com/office/drawing/2014/main" id="{5946F331-FC39-4572-B89D-8578F5CBA3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37125" y="2227263"/>
            <a:ext cx="107950" cy="273050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42" name="Line 18">
            <a:extLst>
              <a:ext uri="{FF2B5EF4-FFF2-40B4-BE49-F238E27FC236}">
                <a16:creationId xmlns:a16="http://schemas.microsoft.com/office/drawing/2014/main" id="{5249F88F-A5A7-4D83-BFCC-F0E78D7B2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8238" y="2900363"/>
            <a:ext cx="106362" cy="957262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43" name="Line 19">
            <a:extLst>
              <a:ext uri="{FF2B5EF4-FFF2-40B4-BE49-F238E27FC236}">
                <a16:creationId xmlns:a16="http://schemas.microsoft.com/office/drawing/2014/main" id="{50F3ABC2-AEE7-420E-9320-F4AB89D25C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4227513"/>
            <a:ext cx="296863" cy="344487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44" name="Line 20">
            <a:extLst>
              <a:ext uri="{FF2B5EF4-FFF2-40B4-BE49-F238E27FC236}">
                <a16:creationId xmlns:a16="http://schemas.microsoft.com/office/drawing/2014/main" id="{D5082AFB-DD1A-40FB-8222-7FCCE89380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51464" y="2673350"/>
            <a:ext cx="792162" cy="26988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val 1">
            <a:extLst>
              <a:ext uri="{FF2B5EF4-FFF2-40B4-BE49-F238E27FC236}">
                <a16:creationId xmlns:a16="http://schemas.microsoft.com/office/drawing/2014/main" id="{DC938C09-2BA6-436F-9B33-DA4AC04D3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47725" y="928688"/>
            <a:ext cx="9277350" cy="5357812"/>
          </a:xfrm>
          <a:prstGeom prst="ellipse">
            <a:avLst/>
          </a:prstGeom>
          <a:solidFill>
            <a:srgbClr val="FFFF00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AT" altLang="de-DE" dirty="0">
              <a:latin typeface="Blackadder ITC" panose="04020505051007020D02" pitchFamily="82" charset="0"/>
            </a:endParaRPr>
          </a:p>
        </p:txBody>
      </p:sp>
      <p:sp>
        <p:nvSpPr>
          <p:cNvPr id="24579" name="Oval 2">
            <a:extLst>
              <a:ext uri="{FF2B5EF4-FFF2-40B4-BE49-F238E27FC236}">
                <a16:creationId xmlns:a16="http://schemas.microsoft.com/office/drawing/2014/main" id="{EA846970-EA9A-4FD9-BE24-AA59E38A0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00125" y="1285875"/>
            <a:ext cx="8572500" cy="4214813"/>
          </a:xfrm>
          <a:prstGeom prst="ellipse">
            <a:avLst/>
          </a:prstGeom>
          <a:solidFill>
            <a:srgbClr val="BBE0E3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AT" altLang="de-DE" dirty="0">
              <a:latin typeface="Blackadder ITC" panose="04020505051007020D02" pitchFamily="82" charset="0"/>
            </a:endParaRPr>
          </a:p>
        </p:txBody>
      </p:sp>
      <p:sp>
        <p:nvSpPr>
          <p:cNvPr id="24580" name="Text Box 3">
            <a:extLst>
              <a:ext uri="{FF2B5EF4-FFF2-40B4-BE49-F238E27FC236}">
                <a16:creationId xmlns:a16="http://schemas.microsoft.com/office/drawing/2014/main" id="{55A27739-5FD5-498A-B230-8B841C822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714375"/>
            <a:ext cx="777240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AT" altLang="de-DE" dirty="0">
              <a:latin typeface="Blackadder ITC" panose="04020505051007020D02" pitchFamily="82" charset="0"/>
            </a:endParaRPr>
          </a:p>
        </p:txBody>
      </p:sp>
      <p:sp>
        <p:nvSpPr>
          <p:cNvPr id="24600" name="Text Box 23">
            <a:extLst>
              <a:ext uri="{FF2B5EF4-FFF2-40B4-BE49-F238E27FC236}">
                <a16:creationId xmlns:a16="http://schemas.microsoft.com/office/drawing/2014/main" id="{F794F635-B240-4AC1-9AAB-5F4D71B5D135}"/>
              </a:ext>
            </a:extLst>
          </p:cNvPr>
          <p:cNvSpPr txBox="1">
            <a:spLocks noChangeArrowheads="1"/>
          </p:cNvSpPr>
          <p:nvPr/>
        </p:nvSpPr>
        <p:spPr bwMode="auto">
          <a:xfrm rot="21360000">
            <a:off x="3602264" y="5566371"/>
            <a:ext cx="382134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VR</a:t>
            </a:r>
          </a:p>
        </p:txBody>
      </p:sp>
      <p:sp>
        <p:nvSpPr>
          <p:cNvPr id="24601" name="Text Box 24">
            <a:extLst>
              <a:ext uri="{FF2B5EF4-FFF2-40B4-BE49-F238E27FC236}">
                <a16:creationId xmlns:a16="http://schemas.microsoft.com/office/drawing/2014/main" id="{428A3D38-7E2F-4E46-9F39-E86A4C1D8C76}"/>
              </a:ext>
            </a:extLst>
          </p:cNvPr>
          <p:cNvSpPr txBox="1">
            <a:spLocks noChangeArrowheads="1"/>
          </p:cNvSpPr>
          <p:nvPr/>
        </p:nvSpPr>
        <p:spPr bwMode="auto">
          <a:xfrm rot="20820000">
            <a:off x="4796316" y="5325071"/>
            <a:ext cx="1315081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Digital Libraries</a:t>
            </a:r>
          </a:p>
        </p:txBody>
      </p:sp>
      <p:sp>
        <p:nvSpPr>
          <p:cNvPr id="24602" name="Text Box 25">
            <a:extLst>
              <a:ext uri="{FF2B5EF4-FFF2-40B4-BE49-F238E27FC236}">
                <a16:creationId xmlns:a16="http://schemas.microsoft.com/office/drawing/2014/main" id="{BBE03F6A-8E36-4FE4-933C-FF95668E7F79}"/>
              </a:ext>
            </a:extLst>
          </p:cNvPr>
          <p:cNvSpPr txBox="1">
            <a:spLocks noChangeArrowheads="1"/>
          </p:cNvSpPr>
          <p:nvPr/>
        </p:nvSpPr>
        <p:spPr bwMode="auto">
          <a:xfrm rot="18240000">
            <a:off x="6803884" y="4465440"/>
            <a:ext cx="1114706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Data Science</a:t>
            </a:r>
          </a:p>
        </p:txBody>
      </p:sp>
      <p:sp>
        <p:nvSpPr>
          <p:cNvPr id="24603" name="Text Box 26">
            <a:extLst>
              <a:ext uri="{FF2B5EF4-FFF2-40B4-BE49-F238E27FC236}">
                <a16:creationId xmlns:a16="http://schemas.microsoft.com/office/drawing/2014/main" id="{9D3D15A1-F61D-4094-8AD1-71DBF8D16815}"/>
              </a:ext>
            </a:extLst>
          </p:cNvPr>
          <p:cNvSpPr txBox="1">
            <a:spLocks noChangeArrowheads="1"/>
          </p:cNvSpPr>
          <p:nvPr/>
        </p:nvSpPr>
        <p:spPr bwMode="auto">
          <a:xfrm rot="420000">
            <a:off x="1563622" y="5473503"/>
            <a:ext cx="1755907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Simulation &amp; Analysis</a:t>
            </a:r>
          </a:p>
        </p:txBody>
      </p:sp>
      <p:sp>
        <p:nvSpPr>
          <p:cNvPr id="24604" name="Text Box 27">
            <a:extLst>
              <a:ext uri="{FF2B5EF4-FFF2-40B4-BE49-F238E27FC236}">
                <a16:creationId xmlns:a16="http://schemas.microsoft.com/office/drawing/2014/main" id="{BEBA27BA-8A0E-47E8-B25C-237C989936A3}"/>
              </a:ext>
            </a:extLst>
          </p:cNvPr>
          <p:cNvSpPr txBox="1">
            <a:spLocks noChangeArrowheads="1"/>
          </p:cNvSpPr>
          <p:nvPr/>
        </p:nvSpPr>
        <p:spPr bwMode="auto">
          <a:xfrm rot="3120000">
            <a:off x="7504422" y="3551040"/>
            <a:ext cx="1021731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New Media</a:t>
            </a:r>
          </a:p>
        </p:txBody>
      </p:sp>
      <p:sp>
        <p:nvSpPr>
          <p:cNvPr id="24605" name="Text Box 28">
            <a:extLst>
              <a:ext uri="{FF2B5EF4-FFF2-40B4-BE49-F238E27FC236}">
                <a16:creationId xmlns:a16="http://schemas.microsoft.com/office/drawing/2014/main" id="{E2D0102A-7D9C-4937-9433-5E5D0DA65A62}"/>
              </a:ext>
            </a:extLst>
          </p:cNvPr>
          <p:cNvSpPr txBox="1">
            <a:spLocks noChangeArrowheads="1"/>
          </p:cNvSpPr>
          <p:nvPr/>
        </p:nvSpPr>
        <p:spPr bwMode="auto">
          <a:xfrm rot="21120000">
            <a:off x="4195658" y="5855297"/>
            <a:ext cx="943185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IT Security</a:t>
            </a:r>
          </a:p>
        </p:txBody>
      </p:sp>
      <p:sp>
        <p:nvSpPr>
          <p:cNvPr id="24606" name="Text Box 29">
            <a:extLst>
              <a:ext uri="{FF2B5EF4-FFF2-40B4-BE49-F238E27FC236}">
                <a16:creationId xmlns:a16="http://schemas.microsoft.com/office/drawing/2014/main" id="{F6FE5469-0841-4F68-8B69-197BFE189547}"/>
              </a:ext>
            </a:extLst>
          </p:cNvPr>
          <p:cNvSpPr txBox="1">
            <a:spLocks noChangeArrowheads="1"/>
          </p:cNvSpPr>
          <p:nvPr/>
        </p:nvSpPr>
        <p:spPr bwMode="auto">
          <a:xfrm rot="360000">
            <a:off x="2206382" y="5860059"/>
            <a:ext cx="146416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Visual Computing</a:t>
            </a:r>
          </a:p>
        </p:txBody>
      </p:sp>
      <p:sp>
        <p:nvSpPr>
          <p:cNvPr id="24607" name="Text Box 30">
            <a:extLst>
              <a:ext uri="{FF2B5EF4-FFF2-40B4-BE49-F238E27FC236}">
                <a16:creationId xmlns:a16="http://schemas.microsoft.com/office/drawing/2014/main" id="{946E9C3C-1D0D-4FFF-A520-3C611B630807}"/>
              </a:ext>
            </a:extLst>
          </p:cNvPr>
          <p:cNvSpPr txBox="1">
            <a:spLocks noChangeArrowheads="1"/>
          </p:cNvSpPr>
          <p:nvPr/>
        </p:nvSpPr>
        <p:spPr bwMode="auto">
          <a:xfrm rot="20040000">
            <a:off x="5959946" y="5277446"/>
            <a:ext cx="1316684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Visual Analytics</a:t>
            </a:r>
          </a:p>
        </p:txBody>
      </p:sp>
      <p:sp>
        <p:nvSpPr>
          <p:cNvPr id="24608" name="Text Box 31">
            <a:extLst>
              <a:ext uri="{FF2B5EF4-FFF2-40B4-BE49-F238E27FC236}">
                <a16:creationId xmlns:a16="http://schemas.microsoft.com/office/drawing/2014/main" id="{FFCB74C0-65A3-4367-8375-D1D7BDCC4CB4}"/>
              </a:ext>
            </a:extLst>
          </p:cNvPr>
          <p:cNvSpPr txBox="1">
            <a:spLocks noChangeArrowheads="1"/>
          </p:cNvSpPr>
          <p:nvPr/>
        </p:nvSpPr>
        <p:spPr bwMode="auto">
          <a:xfrm rot="2693887">
            <a:off x="6202171" y="2103240"/>
            <a:ext cx="2110171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Brain Computer Interfaces</a:t>
            </a:r>
          </a:p>
        </p:txBody>
      </p:sp>
      <p:sp>
        <p:nvSpPr>
          <p:cNvPr id="24609" name="Text Box 32">
            <a:extLst>
              <a:ext uri="{FF2B5EF4-FFF2-40B4-BE49-F238E27FC236}">
                <a16:creationId xmlns:a16="http://schemas.microsoft.com/office/drawing/2014/main" id="{90C3F379-841F-45C5-BD63-BED0E6DBFDDD}"/>
              </a:ext>
            </a:extLst>
          </p:cNvPr>
          <p:cNvSpPr txBox="1">
            <a:spLocks noChangeArrowheads="1"/>
          </p:cNvSpPr>
          <p:nvPr/>
        </p:nvSpPr>
        <p:spPr bwMode="auto">
          <a:xfrm rot="540000">
            <a:off x="4321312" y="1086447"/>
            <a:ext cx="1714229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Networks / AI</a:t>
            </a:r>
          </a:p>
        </p:txBody>
      </p:sp>
      <p:sp>
        <p:nvSpPr>
          <p:cNvPr id="24610" name="Text Box 33">
            <a:extLst>
              <a:ext uri="{FF2B5EF4-FFF2-40B4-BE49-F238E27FC236}">
                <a16:creationId xmlns:a16="http://schemas.microsoft.com/office/drawing/2014/main" id="{E78F9C46-752C-4ABD-B914-B6E770BFA2B0}"/>
              </a:ext>
            </a:extLst>
          </p:cNvPr>
          <p:cNvSpPr txBox="1">
            <a:spLocks noChangeArrowheads="1"/>
          </p:cNvSpPr>
          <p:nvPr/>
        </p:nvSpPr>
        <p:spPr bwMode="auto">
          <a:xfrm rot="1260000">
            <a:off x="50356" y="5128222"/>
            <a:ext cx="1505838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Geom. </a:t>
            </a:r>
            <a:r>
              <a:rPr lang="de-DE" alt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endParaRPr lang="de-DE" alt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8682944A-E488-47F7-95B6-F2B308A57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</p:spPr>
        <p:txBody>
          <a:bodyPr/>
          <a:lstStyle/>
          <a:p>
            <a:pPr algn="r"/>
            <a:r>
              <a:rPr lang="de-DE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Computer </a:t>
            </a:r>
            <a:r>
              <a:rPr lang="de-DE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  <a:r>
              <a:rPr lang="de-DE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2800" b="1" dirty="0">
                <a:latin typeface="Calibri" panose="020F0502020204030204" pitchFamily="34" charset="0"/>
                <a:cs typeface="Calibri" panose="020F0502020204030204" pitchFamily="34" charset="0"/>
              </a:rPr>
              <a:t> ….</a:t>
            </a:r>
            <a:endParaRPr lang="de-AT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 Box 8">
            <a:extLst>
              <a:ext uri="{FF2B5EF4-FFF2-40B4-BE49-F238E27FC236}">
                <a16:creationId xmlns:a16="http://schemas.microsoft.com/office/drawing/2014/main" id="{7B14709C-AB08-4868-842E-8F3CEE6EE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913" y="3857625"/>
            <a:ext cx="1032953" cy="371513"/>
          </a:xfrm>
          <a:prstGeom prst="rect">
            <a:avLst/>
          </a:prstGeom>
          <a:solidFill>
            <a:srgbClr val="FC94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Artefacts</a:t>
            </a:r>
            <a:endParaRPr lang="de-DE" alt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 Box 9">
            <a:extLst>
              <a:ext uri="{FF2B5EF4-FFF2-40B4-BE49-F238E27FC236}">
                <a16:creationId xmlns:a16="http://schemas.microsoft.com/office/drawing/2014/main" id="{02621CEE-A451-4A73-BC35-6008F947E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500" y="1857375"/>
            <a:ext cx="1930635" cy="371513"/>
          </a:xfrm>
          <a:prstGeom prst="rect">
            <a:avLst/>
          </a:prstGeom>
          <a:solidFill>
            <a:srgbClr val="FC94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Natural (</a:t>
            </a: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cognitive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0" name="Text Box 10">
            <a:extLst>
              <a:ext uri="{FF2B5EF4-FFF2-40B4-BE49-F238E27FC236}">
                <a16:creationId xmlns:a16="http://schemas.microsoft.com/office/drawing/2014/main" id="{05E52C9D-A818-4F04-A019-34E7FDB49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75" y="2500313"/>
            <a:ext cx="723573" cy="371513"/>
          </a:xfrm>
          <a:prstGeom prst="rect">
            <a:avLst/>
          </a:prstGeom>
          <a:solidFill>
            <a:srgbClr val="FC94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Social</a:t>
            </a:r>
            <a:endParaRPr lang="de-DE" alt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 Box 6">
            <a:extLst>
              <a:ext uri="{FF2B5EF4-FFF2-40B4-BE49-F238E27FC236}">
                <a16:creationId xmlns:a16="http://schemas.microsoft.com/office/drawing/2014/main" id="{46CDEF64-6032-4B5C-932B-ADE23B764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00" y="3714750"/>
            <a:ext cx="1674154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Processing,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Storing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Communication</a:t>
            </a:r>
          </a:p>
        </p:txBody>
      </p:sp>
      <p:sp>
        <p:nvSpPr>
          <p:cNvPr id="42" name="Text Box 7">
            <a:extLst>
              <a:ext uri="{FF2B5EF4-FFF2-40B4-BE49-F238E27FC236}">
                <a16:creationId xmlns:a16="http://schemas.microsoft.com/office/drawing/2014/main" id="{014C2179-29CE-4EB3-8DFC-88FF7FB0D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5778" y="2796401"/>
            <a:ext cx="1258976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Behavior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Interaction</a:t>
            </a:r>
          </a:p>
        </p:txBody>
      </p:sp>
      <p:sp>
        <p:nvSpPr>
          <p:cNvPr id="43" name="Text Box 2">
            <a:extLst>
              <a:ext uri="{FF2B5EF4-FFF2-40B4-BE49-F238E27FC236}">
                <a16:creationId xmlns:a16="http://schemas.microsoft.com/office/drawing/2014/main" id="{752C72F4-EC16-40CD-9391-C38C5DE08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6838" y="2428875"/>
            <a:ext cx="1302257" cy="371513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</a:p>
        </p:txBody>
      </p:sp>
      <p:sp>
        <p:nvSpPr>
          <p:cNvPr id="44" name="Text Box 3">
            <a:extLst>
              <a:ext uri="{FF2B5EF4-FFF2-40B4-BE49-F238E27FC236}">
                <a16:creationId xmlns:a16="http://schemas.microsoft.com/office/drawing/2014/main" id="{F180DC54-59C1-48EB-8260-93337DBF4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1785938"/>
            <a:ext cx="1345538" cy="3715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Science </a:t>
            </a: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…</a:t>
            </a:r>
          </a:p>
        </p:txBody>
      </p:sp>
      <p:sp>
        <p:nvSpPr>
          <p:cNvPr id="45" name="Text Box 4">
            <a:extLst>
              <a:ext uri="{FF2B5EF4-FFF2-40B4-BE49-F238E27FC236}">
                <a16:creationId xmlns:a16="http://schemas.microsoft.com/office/drawing/2014/main" id="{0BAA91E7-CD24-4ACA-81F5-07954290C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738" y="3429000"/>
            <a:ext cx="163728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</a:p>
        </p:txBody>
      </p:sp>
      <p:sp>
        <p:nvSpPr>
          <p:cNvPr id="46" name="Text Box 5">
            <a:extLst>
              <a:ext uri="{FF2B5EF4-FFF2-40B4-BE49-F238E27FC236}">
                <a16:creationId xmlns:a16="http://schemas.microsoft.com/office/drawing/2014/main" id="{BFAEAAE3-DD01-42F2-94E1-36F54845E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2450" y="2500313"/>
            <a:ext cx="947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</p:txBody>
      </p:sp>
      <p:sp>
        <p:nvSpPr>
          <p:cNvPr id="47" name="Line 6">
            <a:extLst>
              <a:ext uri="{FF2B5EF4-FFF2-40B4-BE49-F238E27FC236}">
                <a16:creationId xmlns:a16="http://schemas.microsoft.com/office/drawing/2014/main" id="{263597DF-E91F-4680-9467-B784DEDFF13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3075" y="2155825"/>
            <a:ext cx="476250" cy="273050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Line 7">
            <a:extLst>
              <a:ext uri="{FF2B5EF4-FFF2-40B4-BE49-F238E27FC236}">
                <a16:creationId xmlns:a16="http://schemas.microsoft.com/office/drawing/2014/main" id="{326011B1-7571-4837-B0BA-AD241079E4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2925" y="2659063"/>
            <a:ext cx="1274763" cy="41275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Line 8">
            <a:extLst>
              <a:ext uri="{FF2B5EF4-FFF2-40B4-BE49-F238E27FC236}">
                <a16:creationId xmlns:a16="http://schemas.microsoft.com/office/drawing/2014/main" id="{912645AC-6515-487A-B484-4D2C0E68C3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09775" y="2890838"/>
            <a:ext cx="220663" cy="538162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Text Box 9">
            <a:extLst>
              <a:ext uri="{FF2B5EF4-FFF2-40B4-BE49-F238E27FC236}">
                <a16:creationId xmlns:a16="http://schemas.microsoft.com/office/drawing/2014/main" id="{98BE54B4-91AB-409E-AD61-DC2B2DB39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963" y="4572000"/>
            <a:ext cx="1294242" cy="3715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</a:p>
        </p:txBody>
      </p:sp>
      <p:sp>
        <p:nvSpPr>
          <p:cNvPr id="51" name="Text Box 10">
            <a:extLst>
              <a:ext uri="{FF2B5EF4-FFF2-40B4-BE49-F238E27FC236}">
                <a16:creationId xmlns:a16="http://schemas.microsoft.com/office/drawing/2014/main" id="{226BBC0C-4DFA-41FF-A41C-FCDC8275D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2075" y="4714875"/>
            <a:ext cx="931963" cy="3715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Practice</a:t>
            </a:r>
          </a:p>
        </p:txBody>
      </p:sp>
      <p:sp>
        <p:nvSpPr>
          <p:cNvPr id="52" name="Line 11">
            <a:extLst>
              <a:ext uri="{FF2B5EF4-FFF2-40B4-BE49-F238E27FC236}">
                <a16:creationId xmlns:a16="http://schemas.microsoft.com/office/drawing/2014/main" id="{1CB3BD15-C99A-443B-A63E-AF8B4D5DB0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8950" y="3829050"/>
            <a:ext cx="273050" cy="885825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Line 17">
            <a:extLst>
              <a:ext uri="{FF2B5EF4-FFF2-40B4-BE49-F238E27FC236}">
                <a16:creationId xmlns:a16="http://schemas.microsoft.com/office/drawing/2014/main" id="{621474B8-AD67-4759-A535-EDCA6BC06E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37125" y="2227263"/>
            <a:ext cx="107950" cy="273050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54" name="Line 18">
            <a:extLst>
              <a:ext uri="{FF2B5EF4-FFF2-40B4-BE49-F238E27FC236}">
                <a16:creationId xmlns:a16="http://schemas.microsoft.com/office/drawing/2014/main" id="{4D139F4D-D603-4B84-B9AF-8F15B06B5D2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8238" y="2900363"/>
            <a:ext cx="106362" cy="957262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6CF58831-2DD0-46BA-9537-010C48C425F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4227513"/>
            <a:ext cx="296863" cy="344487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56" name="Line 20">
            <a:extLst>
              <a:ext uri="{FF2B5EF4-FFF2-40B4-BE49-F238E27FC236}">
                <a16:creationId xmlns:a16="http://schemas.microsoft.com/office/drawing/2014/main" id="{EBAB6D94-ABB9-4C81-B5FA-CFC45B1D33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51464" y="2673350"/>
            <a:ext cx="792162" cy="26988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val 1">
            <a:extLst>
              <a:ext uri="{FF2B5EF4-FFF2-40B4-BE49-F238E27FC236}">
                <a16:creationId xmlns:a16="http://schemas.microsoft.com/office/drawing/2014/main" id="{284862C7-3478-42DA-8C80-036D62198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95325" y="428625"/>
            <a:ext cx="10410825" cy="6429375"/>
          </a:xfrm>
          <a:prstGeom prst="ellipse">
            <a:avLst/>
          </a:prstGeom>
          <a:solidFill>
            <a:srgbClr val="FCD0FB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AT" altLang="de-DE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627" name="Oval 2">
            <a:extLst>
              <a:ext uri="{FF2B5EF4-FFF2-40B4-BE49-F238E27FC236}">
                <a16:creationId xmlns:a16="http://schemas.microsoft.com/office/drawing/2014/main" id="{C4BEB791-3F3A-4959-A69A-9E409D189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47725" y="928688"/>
            <a:ext cx="9277350" cy="5357812"/>
          </a:xfrm>
          <a:prstGeom prst="ellipse">
            <a:avLst/>
          </a:prstGeom>
          <a:solidFill>
            <a:srgbClr val="FFFF00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AT" altLang="de-DE" dirty="0">
              <a:latin typeface="Blackadder ITC" panose="04020505051007020D02" pitchFamily="82" charset="0"/>
            </a:endParaRPr>
          </a:p>
        </p:txBody>
      </p:sp>
      <p:sp>
        <p:nvSpPr>
          <p:cNvPr id="26628" name="Oval 3">
            <a:extLst>
              <a:ext uri="{FF2B5EF4-FFF2-40B4-BE49-F238E27FC236}">
                <a16:creationId xmlns:a16="http://schemas.microsoft.com/office/drawing/2014/main" id="{4AD205F6-3F54-42D9-A8F8-2F8269C00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00125" y="1285875"/>
            <a:ext cx="8572500" cy="4214813"/>
          </a:xfrm>
          <a:prstGeom prst="ellipse">
            <a:avLst/>
          </a:prstGeom>
          <a:solidFill>
            <a:srgbClr val="BBE0E3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AT" altLang="de-DE" dirty="0">
              <a:latin typeface="Blackadder ITC" panose="04020505051007020D02" pitchFamily="82" charset="0"/>
            </a:endParaRPr>
          </a:p>
        </p:txBody>
      </p:sp>
      <p:sp>
        <p:nvSpPr>
          <p:cNvPr id="26648" name="Text Box 24">
            <a:extLst>
              <a:ext uri="{FF2B5EF4-FFF2-40B4-BE49-F238E27FC236}">
                <a16:creationId xmlns:a16="http://schemas.microsoft.com/office/drawing/2014/main" id="{045FCB6E-2739-4AFE-9D4F-A581C8DF7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6813" y="5715000"/>
            <a:ext cx="156675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„</a:t>
            </a:r>
            <a:r>
              <a:rPr lang="de-DE" altLang="de-DE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r>
              <a:rPr lang="de-DE" alt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</a:p>
        </p:txBody>
      </p:sp>
      <p:sp>
        <p:nvSpPr>
          <p:cNvPr id="26649" name="Text Box 25">
            <a:extLst>
              <a:ext uri="{FF2B5EF4-FFF2-40B4-BE49-F238E27FC236}">
                <a16:creationId xmlns:a16="http://schemas.microsoft.com/office/drawing/2014/main" id="{27EDD16B-937E-4ADB-ACB8-C75FC7AF85FF}"/>
              </a:ext>
            </a:extLst>
          </p:cNvPr>
          <p:cNvSpPr txBox="1">
            <a:spLocks noChangeArrowheads="1"/>
          </p:cNvSpPr>
          <p:nvPr/>
        </p:nvSpPr>
        <p:spPr bwMode="auto">
          <a:xfrm rot="2340000">
            <a:off x="7036506" y="1576190"/>
            <a:ext cx="14321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Nano-Computing</a:t>
            </a:r>
          </a:p>
        </p:txBody>
      </p:sp>
      <p:sp>
        <p:nvSpPr>
          <p:cNvPr id="26650" name="Text Box 26">
            <a:extLst>
              <a:ext uri="{FF2B5EF4-FFF2-40B4-BE49-F238E27FC236}">
                <a16:creationId xmlns:a16="http://schemas.microsoft.com/office/drawing/2014/main" id="{043CFD53-6DD3-4FF0-8999-EF2186563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0669" y="6357938"/>
            <a:ext cx="221596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„</a:t>
            </a:r>
            <a:r>
              <a:rPr lang="de-DE" altLang="de-DE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Interdisciplinary</a:t>
            </a:r>
            <a:r>
              <a:rPr lang="de-DE" alt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 CS“</a:t>
            </a:r>
          </a:p>
        </p:txBody>
      </p:sp>
      <p:sp>
        <p:nvSpPr>
          <p:cNvPr id="26651" name="Text Box 27">
            <a:extLst>
              <a:ext uri="{FF2B5EF4-FFF2-40B4-BE49-F238E27FC236}">
                <a16:creationId xmlns:a16="http://schemas.microsoft.com/office/drawing/2014/main" id="{1EDF2CB2-25A9-4FD4-996E-D600D3BCDE2B}"/>
              </a:ext>
            </a:extLst>
          </p:cNvPr>
          <p:cNvSpPr txBox="1">
            <a:spLocks noChangeArrowheads="1"/>
          </p:cNvSpPr>
          <p:nvPr/>
        </p:nvSpPr>
        <p:spPr bwMode="auto">
          <a:xfrm rot="18240000">
            <a:off x="6716178" y="4344790"/>
            <a:ext cx="2017197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Knowledge Management</a:t>
            </a:r>
          </a:p>
        </p:txBody>
      </p:sp>
      <p:sp>
        <p:nvSpPr>
          <p:cNvPr id="26652" name="Text Box 28">
            <a:extLst>
              <a:ext uri="{FF2B5EF4-FFF2-40B4-BE49-F238E27FC236}">
                <a16:creationId xmlns:a16="http://schemas.microsoft.com/office/drawing/2014/main" id="{E4416165-228E-4632-99C9-F0133933C224}"/>
              </a:ext>
            </a:extLst>
          </p:cNvPr>
          <p:cNvSpPr txBox="1">
            <a:spLocks noChangeArrowheads="1"/>
          </p:cNvSpPr>
          <p:nvPr/>
        </p:nvSpPr>
        <p:spPr bwMode="auto">
          <a:xfrm rot="4140000">
            <a:off x="7604435" y="2904928"/>
            <a:ext cx="1021731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New Media</a:t>
            </a:r>
          </a:p>
        </p:txBody>
      </p:sp>
      <p:sp>
        <p:nvSpPr>
          <p:cNvPr id="26653" name="Text Box 29">
            <a:extLst>
              <a:ext uri="{FF2B5EF4-FFF2-40B4-BE49-F238E27FC236}">
                <a16:creationId xmlns:a16="http://schemas.microsoft.com/office/drawing/2014/main" id="{DEAB7F44-5B01-4960-BC0F-136E84FDCE2A}"/>
              </a:ext>
            </a:extLst>
          </p:cNvPr>
          <p:cNvSpPr txBox="1">
            <a:spLocks noChangeArrowheads="1"/>
          </p:cNvSpPr>
          <p:nvPr/>
        </p:nvSpPr>
        <p:spPr bwMode="auto">
          <a:xfrm rot="21120000">
            <a:off x="4051196" y="5490172"/>
            <a:ext cx="943185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IT Security</a:t>
            </a:r>
          </a:p>
        </p:txBody>
      </p:sp>
      <p:sp>
        <p:nvSpPr>
          <p:cNvPr id="26654" name="Text Box 30">
            <a:extLst>
              <a:ext uri="{FF2B5EF4-FFF2-40B4-BE49-F238E27FC236}">
                <a16:creationId xmlns:a16="http://schemas.microsoft.com/office/drawing/2014/main" id="{2C3A469A-E181-4CB5-A3EA-B1854457FA51}"/>
              </a:ext>
            </a:extLst>
          </p:cNvPr>
          <p:cNvSpPr txBox="1">
            <a:spLocks noChangeArrowheads="1"/>
          </p:cNvSpPr>
          <p:nvPr/>
        </p:nvSpPr>
        <p:spPr bwMode="auto">
          <a:xfrm rot="20040000">
            <a:off x="5886207" y="4777384"/>
            <a:ext cx="146416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Visual Computing</a:t>
            </a:r>
          </a:p>
        </p:txBody>
      </p:sp>
      <p:sp>
        <p:nvSpPr>
          <p:cNvPr id="26655" name="Text Box 31">
            <a:extLst>
              <a:ext uri="{FF2B5EF4-FFF2-40B4-BE49-F238E27FC236}">
                <a16:creationId xmlns:a16="http://schemas.microsoft.com/office/drawing/2014/main" id="{7C493F1D-9BAA-4EC3-80AE-25FCA23F3711}"/>
              </a:ext>
            </a:extLst>
          </p:cNvPr>
          <p:cNvSpPr txBox="1">
            <a:spLocks noChangeArrowheads="1"/>
          </p:cNvSpPr>
          <p:nvPr/>
        </p:nvSpPr>
        <p:spPr bwMode="auto">
          <a:xfrm rot="1800000">
            <a:off x="6561972" y="1707159"/>
            <a:ext cx="420606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BCI</a:t>
            </a:r>
          </a:p>
        </p:txBody>
      </p:sp>
      <p:sp>
        <p:nvSpPr>
          <p:cNvPr id="26656" name="Text Box 32">
            <a:extLst>
              <a:ext uri="{FF2B5EF4-FFF2-40B4-BE49-F238E27FC236}">
                <a16:creationId xmlns:a16="http://schemas.microsoft.com/office/drawing/2014/main" id="{3F21D540-C28B-4A61-AE33-BF3BA39727F6}"/>
              </a:ext>
            </a:extLst>
          </p:cNvPr>
          <p:cNvSpPr txBox="1">
            <a:spLocks noChangeArrowheads="1"/>
          </p:cNvSpPr>
          <p:nvPr/>
        </p:nvSpPr>
        <p:spPr bwMode="auto">
          <a:xfrm rot="1080000">
            <a:off x="5031665" y="1281709"/>
            <a:ext cx="1396834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Mashine</a:t>
            </a: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Lerning</a:t>
            </a:r>
            <a:endParaRPr lang="de-DE" alt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657" name="Text Box 33">
            <a:extLst>
              <a:ext uri="{FF2B5EF4-FFF2-40B4-BE49-F238E27FC236}">
                <a16:creationId xmlns:a16="http://schemas.microsoft.com/office/drawing/2014/main" id="{12AD9005-0563-44EE-9795-EA00F9255065}"/>
              </a:ext>
            </a:extLst>
          </p:cNvPr>
          <p:cNvSpPr txBox="1">
            <a:spLocks noChangeArrowheads="1"/>
          </p:cNvSpPr>
          <p:nvPr/>
        </p:nvSpPr>
        <p:spPr bwMode="auto">
          <a:xfrm rot="1260000">
            <a:off x="-221107" y="4955184"/>
            <a:ext cx="1505838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Geom. </a:t>
            </a:r>
            <a:r>
              <a:rPr lang="de-DE" alt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endParaRPr lang="de-DE" alt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658" name="Text Box 34">
            <a:extLst>
              <a:ext uri="{FF2B5EF4-FFF2-40B4-BE49-F238E27FC236}">
                <a16:creationId xmlns:a16="http://schemas.microsoft.com/office/drawing/2014/main" id="{2725080F-6AC5-4696-A40A-69117744F16F}"/>
              </a:ext>
            </a:extLst>
          </p:cNvPr>
          <p:cNvSpPr txBox="1">
            <a:spLocks noChangeArrowheads="1"/>
          </p:cNvSpPr>
          <p:nvPr/>
        </p:nvSpPr>
        <p:spPr bwMode="auto">
          <a:xfrm rot="720000">
            <a:off x="2324530" y="6261697"/>
            <a:ext cx="832577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  <a:endParaRPr lang="de-DE" alt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659" name="Text Box 35">
            <a:extLst>
              <a:ext uri="{FF2B5EF4-FFF2-40B4-BE49-F238E27FC236}">
                <a16:creationId xmlns:a16="http://schemas.microsoft.com/office/drawing/2014/main" id="{487B1CAD-2307-4A7C-8AC9-60C6F9A2D9D0}"/>
              </a:ext>
            </a:extLst>
          </p:cNvPr>
          <p:cNvSpPr txBox="1">
            <a:spLocks noChangeArrowheads="1"/>
          </p:cNvSpPr>
          <p:nvPr/>
        </p:nvSpPr>
        <p:spPr bwMode="auto">
          <a:xfrm rot="780000">
            <a:off x="5820301" y="857847"/>
            <a:ext cx="648232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Bio-CS</a:t>
            </a:r>
          </a:p>
        </p:txBody>
      </p:sp>
      <p:sp>
        <p:nvSpPr>
          <p:cNvPr id="26660" name="Text Box 36">
            <a:extLst>
              <a:ext uri="{FF2B5EF4-FFF2-40B4-BE49-F238E27FC236}">
                <a16:creationId xmlns:a16="http://schemas.microsoft.com/office/drawing/2014/main" id="{3D4374B2-C043-4CF5-8145-EA56E6707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3262" y="3362325"/>
            <a:ext cx="397201" cy="72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rtl="1"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Business</a:t>
            </a:r>
          </a:p>
        </p:txBody>
      </p:sp>
      <p:sp>
        <p:nvSpPr>
          <p:cNvPr id="26661" name="Text Box 37">
            <a:extLst>
              <a:ext uri="{FF2B5EF4-FFF2-40B4-BE49-F238E27FC236}">
                <a16:creationId xmlns:a16="http://schemas.microsoft.com/office/drawing/2014/main" id="{282E118F-B3A4-482D-A79E-E312FA2BB6E2}"/>
              </a:ext>
            </a:extLst>
          </p:cNvPr>
          <p:cNvSpPr txBox="1">
            <a:spLocks noChangeArrowheads="1"/>
          </p:cNvSpPr>
          <p:nvPr/>
        </p:nvSpPr>
        <p:spPr bwMode="auto">
          <a:xfrm rot="21240000">
            <a:off x="2354263" y="646709"/>
            <a:ext cx="1938337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Quantum Computing</a:t>
            </a:r>
          </a:p>
        </p:txBody>
      </p:sp>
      <p:sp>
        <p:nvSpPr>
          <p:cNvPr id="26662" name="Text Box 38">
            <a:extLst>
              <a:ext uri="{FF2B5EF4-FFF2-40B4-BE49-F238E27FC236}">
                <a16:creationId xmlns:a16="http://schemas.microsoft.com/office/drawing/2014/main" id="{D324ED86-C824-4AA7-820C-D211F234E79A}"/>
              </a:ext>
            </a:extLst>
          </p:cNvPr>
          <p:cNvSpPr txBox="1">
            <a:spLocks noChangeArrowheads="1"/>
          </p:cNvSpPr>
          <p:nvPr/>
        </p:nvSpPr>
        <p:spPr bwMode="auto">
          <a:xfrm rot="960000">
            <a:off x="1068854" y="5974359"/>
            <a:ext cx="1153178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Geo-Sciences</a:t>
            </a:r>
          </a:p>
        </p:txBody>
      </p:sp>
      <p:sp>
        <p:nvSpPr>
          <p:cNvPr id="26663" name="Text Box 39">
            <a:extLst>
              <a:ext uri="{FF2B5EF4-FFF2-40B4-BE49-F238E27FC236}">
                <a16:creationId xmlns:a16="http://schemas.microsoft.com/office/drawing/2014/main" id="{A2B7F2C6-2065-433E-B144-5AAD89DBB0B4}"/>
              </a:ext>
            </a:extLst>
          </p:cNvPr>
          <p:cNvSpPr txBox="1">
            <a:spLocks noChangeArrowheads="1"/>
          </p:cNvSpPr>
          <p:nvPr/>
        </p:nvSpPr>
        <p:spPr bwMode="auto">
          <a:xfrm rot="19620000">
            <a:off x="7283128" y="5488584"/>
            <a:ext cx="988069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Astronomy</a:t>
            </a:r>
            <a:endParaRPr lang="de-DE" alt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664" name="Text Box 40">
            <a:extLst>
              <a:ext uri="{FF2B5EF4-FFF2-40B4-BE49-F238E27FC236}">
                <a16:creationId xmlns:a16="http://schemas.microsoft.com/office/drawing/2014/main" id="{688F52D9-FA63-48CF-A28B-E57622B6804C}"/>
              </a:ext>
            </a:extLst>
          </p:cNvPr>
          <p:cNvSpPr txBox="1">
            <a:spLocks noChangeArrowheads="1"/>
          </p:cNvSpPr>
          <p:nvPr/>
        </p:nvSpPr>
        <p:spPr bwMode="auto">
          <a:xfrm rot="20280000">
            <a:off x="6206315" y="5820372"/>
            <a:ext cx="1089057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Engineering </a:t>
            </a:r>
          </a:p>
        </p:txBody>
      </p:sp>
      <p:sp>
        <p:nvSpPr>
          <p:cNvPr id="26665" name="Text Box 41">
            <a:extLst>
              <a:ext uri="{FF2B5EF4-FFF2-40B4-BE49-F238E27FC236}">
                <a16:creationId xmlns:a16="http://schemas.microsoft.com/office/drawing/2014/main" id="{67BD785E-7DC9-42B9-9288-DD82A2E3E3BD}"/>
              </a:ext>
            </a:extLst>
          </p:cNvPr>
          <p:cNvSpPr txBox="1">
            <a:spLocks noChangeArrowheads="1"/>
          </p:cNvSpPr>
          <p:nvPr/>
        </p:nvSpPr>
        <p:spPr bwMode="auto">
          <a:xfrm rot="18360000">
            <a:off x="7954067" y="4648797"/>
            <a:ext cx="1106691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Government</a:t>
            </a:r>
          </a:p>
        </p:txBody>
      </p:sp>
      <p:sp>
        <p:nvSpPr>
          <p:cNvPr id="26666" name="Text Box 43">
            <a:extLst>
              <a:ext uri="{FF2B5EF4-FFF2-40B4-BE49-F238E27FC236}">
                <a16:creationId xmlns:a16="http://schemas.microsoft.com/office/drawing/2014/main" id="{7FB5E0CB-C126-4EF8-900A-96B5E81D60BD}"/>
              </a:ext>
            </a:extLst>
          </p:cNvPr>
          <p:cNvSpPr txBox="1">
            <a:spLocks noChangeArrowheads="1"/>
          </p:cNvSpPr>
          <p:nvPr/>
        </p:nvSpPr>
        <p:spPr bwMode="auto">
          <a:xfrm rot="3900000">
            <a:off x="7884261" y="2564409"/>
            <a:ext cx="1262182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Social</a:t>
            </a: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Sciences</a:t>
            </a:r>
          </a:p>
        </p:txBody>
      </p:sp>
      <p:sp>
        <p:nvSpPr>
          <p:cNvPr id="26667" name="Text Box 44">
            <a:extLst>
              <a:ext uri="{FF2B5EF4-FFF2-40B4-BE49-F238E27FC236}">
                <a16:creationId xmlns:a16="http://schemas.microsoft.com/office/drawing/2014/main" id="{14D4BCA8-1FEC-4814-9B14-459FD552C723}"/>
              </a:ext>
            </a:extLst>
          </p:cNvPr>
          <p:cNvSpPr txBox="1">
            <a:spLocks noChangeArrowheads="1"/>
          </p:cNvSpPr>
          <p:nvPr/>
        </p:nvSpPr>
        <p:spPr bwMode="auto">
          <a:xfrm rot="20280000">
            <a:off x="6951945" y="5964834"/>
            <a:ext cx="863035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Medicine</a:t>
            </a:r>
          </a:p>
        </p:txBody>
      </p:sp>
      <p:sp>
        <p:nvSpPr>
          <p:cNvPr id="26668" name="Text Box 45">
            <a:extLst>
              <a:ext uri="{FF2B5EF4-FFF2-40B4-BE49-F238E27FC236}">
                <a16:creationId xmlns:a16="http://schemas.microsoft.com/office/drawing/2014/main" id="{55B431C5-8357-4B12-872F-7B85F58E9C73}"/>
              </a:ext>
            </a:extLst>
          </p:cNvPr>
          <p:cNvSpPr txBox="1">
            <a:spLocks noChangeArrowheads="1"/>
          </p:cNvSpPr>
          <p:nvPr/>
        </p:nvSpPr>
        <p:spPr bwMode="auto">
          <a:xfrm rot="18360000">
            <a:off x="8417512" y="5038528"/>
            <a:ext cx="471902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Law</a:t>
            </a:r>
          </a:p>
        </p:txBody>
      </p:sp>
      <p:sp>
        <p:nvSpPr>
          <p:cNvPr id="26669" name="Text Box 46">
            <a:extLst>
              <a:ext uri="{FF2B5EF4-FFF2-40B4-BE49-F238E27FC236}">
                <a16:creationId xmlns:a16="http://schemas.microsoft.com/office/drawing/2014/main" id="{435FFBB0-33B0-447F-9B35-72EE5854EDB7}"/>
              </a:ext>
            </a:extLst>
          </p:cNvPr>
          <p:cNvSpPr txBox="1">
            <a:spLocks noChangeArrowheads="1"/>
          </p:cNvSpPr>
          <p:nvPr/>
        </p:nvSpPr>
        <p:spPr bwMode="auto">
          <a:xfrm rot="21000000">
            <a:off x="5751516" y="6241059"/>
            <a:ext cx="1249358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Entertainment</a:t>
            </a:r>
          </a:p>
        </p:txBody>
      </p:sp>
      <p:sp>
        <p:nvSpPr>
          <p:cNvPr id="26670" name="Text Box 47">
            <a:extLst>
              <a:ext uri="{FF2B5EF4-FFF2-40B4-BE49-F238E27FC236}">
                <a16:creationId xmlns:a16="http://schemas.microsoft.com/office/drawing/2014/main" id="{A7FB1B63-551B-4236-9207-FCEB2CEE3372}"/>
              </a:ext>
            </a:extLst>
          </p:cNvPr>
          <p:cNvSpPr txBox="1">
            <a:spLocks noChangeArrowheads="1"/>
          </p:cNvSpPr>
          <p:nvPr/>
        </p:nvSpPr>
        <p:spPr bwMode="auto">
          <a:xfrm rot="19440000">
            <a:off x="7472898" y="5063134"/>
            <a:ext cx="646629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Sports</a:t>
            </a:r>
          </a:p>
        </p:txBody>
      </p:sp>
      <p:sp>
        <p:nvSpPr>
          <p:cNvPr id="26671" name="Text Box 48">
            <a:extLst>
              <a:ext uri="{FF2B5EF4-FFF2-40B4-BE49-F238E27FC236}">
                <a16:creationId xmlns:a16="http://schemas.microsoft.com/office/drawing/2014/main" id="{BCF95A04-8913-428E-AF89-A0C01A8D82DB}"/>
              </a:ext>
            </a:extLst>
          </p:cNvPr>
          <p:cNvSpPr txBox="1">
            <a:spLocks noChangeArrowheads="1"/>
          </p:cNvSpPr>
          <p:nvPr/>
        </p:nvSpPr>
        <p:spPr bwMode="auto">
          <a:xfrm rot="3300000">
            <a:off x="8397630" y="1947665"/>
            <a:ext cx="479916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Arts</a:t>
            </a:r>
          </a:p>
        </p:txBody>
      </p:sp>
      <p:sp>
        <p:nvSpPr>
          <p:cNvPr id="26672" name="Text Box 49">
            <a:extLst>
              <a:ext uri="{FF2B5EF4-FFF2-40B4-BE49-F238E27FC236}">
                <a16:creationId xmlns:a16="http://schemas.microsoft.com/office/drawing/2014/main" id="{697CC144-54D3-4CA2-9B41-5ADE826D7F95}"/>
              </a:ext>
            </a:extLst>
          </p:cNvPr>
          <p:cNvSpPr txBox="1">
            <a:spLocks noChangeArrowheads="1"/>
          </p:cNvSpPr>
          <p:nvPr/>
        </p:nvSpPr>
        <p:spPr bwMode="auto">
          <a:xfrm rot="19800000">
            <a:off x="7075274" y="5443648"/>
            <a:ext cx="637011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Movies</a:t>
            </a:r>
          </a:p>
        </p:txBody>
      </p:sp>
      <p:sp>
        <p:nvSpPr>
          <p:cNvPr id="26673" name="Text Box 50">
            <a:extLst>
              <a:ext uri="{FF2B5EF4-FFF2-40B4-BE49-F238E27FC236}">
                <a16:creationId xmlns:a16="http://schemas.microsoft.com/office/drawing/2014/main" id="{80508B4D-0E06-4E15-A656-6ADC5C9CFB60}"/>
              </a:ext>
            </a:extLst>
          </p:cNvPr>
          <p:cNvSpPr txBox="1">
            <a:spLocks noChangeArrowheads="1"/>
          </p:cNvSpPr>
          <p:nvPr/>
        </p:nvSpPr>
        <p:spPr bwMode="auto">
          <a:xfrm rot="19800000">
            <a:off x="7707662" y="5655272"/>
            <a:ext cx="685101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Games</a:t>
            </a:r>
          </a:p>
        </p:txBody>
      </p:sp>
      <p:sp>
        <p:nvSpPr>
          <p:cNvPr id="26674" name="Text Box 51">
            <a:extLst>
              <a:ext uri="{FF2B5EF4-FFF2-40B4-BE49-F238E27FC236}">
                <a16:creationId xmlns:a16="http://schemas.microsoft.com/office/drawing/2014/main" id="{2188823F-E985-4D55-98D6-E45D3581D296}"/>
              </a:ext>
            </a:extLst>
          </p:cNvPr>
          <p:cNvSpPr txBox="1">
            <a:spLocks noChangeArrowheads="1"/>
          </p:cNvSpPr>
          <p:nvPr/>
        </p:nvSpPr>
        <p:spPr bwMode="auto">
          <a:xfrm rot="4080000">
            <a:off x="8300204" y="2673946"/>
            <a:ext cx="1093867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</p:txBody>
      </p:sp>
      <p:sp>
        <p:nvSpPr>
          <p:cNvPr id="26675" name="Text Box 52">
            <a:extLst>
              <a:ext uri="{FF2B5EF4-FFF2-40B4-BE49-F238E27FC236}">
                <a16:creationId xmlns:a16="http://schemas.microsoft.com/office/drawing/2014/main" id="{E12EF8CB-A8EE-49DC-B6F9-EAB6C3BF4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4887" y="3305175"/>
            <a:ext cx="397201" cy="804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rtl="1"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Pedagogy</a:t>
            </a:r>
            <a:endParaRPr lang="de-DE" alt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676" name="Text Box 53">
            <a:extLst>
              <a:ext uri="{FF2B5EF4-FFF2-40B4-BE49-F238E27FC236}">
                <a16:creationId xmlns:a16="http://schemas.microsoft.com/office/drawing/2014/main" id="{119448E4-D1D4-4FB4-8D54-F176171337D3}"/>
              </a:ext>
            </a:extLst>
          </p:cNvPr>
          <p:cNvSpPr txBox="1">
            <a:spLocks noChangeArrowheads="1"/>
          </p:cNvSpPr>
          <p:nvPr/>
        </p:nvSpPr>
        <p:spPr bwMode="auto">
          <a:xfrm rot="480000">
            <a:off x="4291326" y="562572"/>
            <a:ext cx="856623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Neuro</a:t>
            </a: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CS</a:t>
            </a:r>
          </a:p>
        </p:txBody>
      </p:sp>
      <p:sp>
        <p:nvSpPr>
          <p:cNvPr id="26677" name="Text Box 54">
            <a:extLst>
              <a:ext uri="{FF2B5EF4-FFF2-40B4-BE49-F238E27FC236}">
                <a16:creationId xmlns:a16="http://schemas.microsoft.com/office/drawing/2014/main" id="{1DC06906-A6B0-43F0-AA6F-5BE3D1515062}"/>
              </a:ext>
            </a:extLst>
          </p:cNvPr>
          <p:cNvSpPr txBox="1">
            <a:spLocks noChangeArrowheads="1"/>
          </p:cNvSpPr>
          <p:nvPr/>
        </p:nvSpPr>
        <p:spPr bwMode="auto">
          <a:xfrm rot="300000">
            <a:off x="3312579" y="994372"/>
            <a:ext cx="1688581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Comp. </a:t>
            </a:r>
            <a:r>
              <a:rPr lang="de-DE" alt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Neuroscience</a:t>
            </a:r>
            <a:endParaRPr lang="de-DE" alt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678" name="Text Box 55">
            <a:extLst>
              <a:ext uri="{FF2B5EF4-FFF2-40B4-BE49-F238E27FC236}">
                <a16:creationId xmlns:a16="http://schemas.microsoft.com/office/drawing/2014/main" id="{6318A179-23BD-4FE5-BE82-F5A75E96B368}"/>
              </a:ext>
            </a:extLst>
          </p:cNvPr>
          <p:cNvSpPr txBox="1">
            <a:spLocks noChangeArrowheads="1"/>
          </p:cNvSpPr>
          <p:nvPr/>
        </p:nvSpPr>
        <p:spPr bwMode="auto">
          <a:xfrm rot="2700000">
            <a:off x="6891053" y="2135784"/>
            <a:ext cx="816547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Usability</a:t>
            </a:r>
          </a:p>
        </p:txBody>
      </p:sp>
      <p:sp>
        <p:nvSpPr>
          <p:cNvPr id="26679" name="Text Box 56">
            <a:extLst>
              <a:ext uri="{FF2B5EF4-FFF2-40B4-BE49-F238E27FC236}">
                <a16:creationId xmlns:a16="http://schemas.microsoft.com/office/drawing/2014/main" id="{DDFF0D74-678F-4157-BC2E-70ED4A32B239}"/>
              </a:ext>
            </a:extLst>
          </p:cNvPr>
          <p:cNvSpPr txBox="1">
            <a:spLocks noChangeArrowheads="1"/>
          </p:cNvSpPr>
          <p:nvPr/>
        </p:nvSpPr>
        <p:spPr bwMode="auto">
          <a:xfrm rot="16800000">
            <a:off x="7193059" y="3601047"/>
            <a:ext cx="901507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eLearning</a:t>
            </a:r>
          </a:p>
        </p:txBody>
      </p:sp>
      <p:sp>
        <p:nvSpPr>
          <p:cNvPr id="26680" name="Text Box 57">
            <a:extLst>
              <a:ext uri="{FF2B5EF4-FFF2-40B4-BE49-F238E27FC236}">
                <a16:creationId xmlns:a16="http://schemas.microsoft.com/office/drawing/2014/main" id="{1EED49A8-15A3-46FF-9EE2-C55228191825}"/>
              </a:ext>
            </a:extLst>
          </p:cNvPr>
          <p:cNvSpPr txBox="1">
            <a:spLocks noChangeArrowheads="1"/>
          </p:cNvSpPr>
          <p:nvPr/>
        </p:nvSpPr>
        <p:spPr bwMode="auto">
          <a:xfrm rot="3900000">
            <a:off x="7263394" y="2835078"/>
            <a:ext cx="1129133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Dig</a:t>
            </a: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. Libraries</a:t>
            </a:r>
          </a:p>
        </p:txBody>
      </p:sp>
      <p:sp>
        <p:nvSpPr>
          <p:cNvPr id="26681" name="Text Box 58">
            <a:extLst>
              <a:ext uri="{FF2B5EF4-FFF2-40B4-BE49-F238E27FC236}">
                <a16:creationId xmlns:a16="http://schemas.microsoft.com/office/drawing/2014/main" id="{9DFE4AC4-1AC7-47B0-B6BA-30E84D856090}"/>
              </a:ext>
            </a:extLst>
          </p:cNvPr>
          <p:cNvSpPr txBox="1">
            <a:spLocks noChangeArrowheads="1"/>
          </p:cNvSpPr>
          <p:nvPr/>
        </p:nvSpPr>
        <p:spPr bwMode="auto">
          <a:xfrm rot="20460000">
            <a:off x="5390264" y="5291734"/>
            <a:ext cx="159721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Computer Graphics</a:t>
            </a:r>
          </a:p>
        </p:txBody>
      </p:sp>
      <p:sp>
        <p:nvSpPr>
          <p:cNvPr id="26682" name="Text Box 59">
            <a:extLst>
              <a:ext uri="{FF2B5EF4-FFF2-40B4-BE49-F238E27FC236}">
                <a16:creationId xmlns:a16="http://schemas.microsoft.com/office/drawing/2014/main" id="{9EC51353-1726-434F-A3EE-3852BB038EFC}"/>
              </a:ext>
            </a:extLst>
          </p:cNvPr>
          <p:cNvSpPr txBox="1">
            <a:spLocks noChangeArrowheads="1"/>
          </p:cNvSpPr>
          <p:nvPr/>
        </p:nvSpPr>
        <p:spPr bwMode="auto">
          <a:xfrm rot="20940000">
            <a:off x="4454379" y="5839422"/>
            <a:ext cx="160843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Interactive Systems</a:t>
            </a:r>
          </a:p>
        </p:txBody>
      </p:sp>
      <p:sp>
        <p:nvSpPr>
          <p:cNvPr id="26683" name="Text Box 60">
            <a:extLst>
              <a:ext uri="{FF2B5EF4-FFF2-40B4-BE49-F238E27FC236}">
                <a16:creationId xmlns:a16="http://schemas.microsoft.com/office/drawing/2014/main" id="{12F68C6A-E7D0-4269-9D0B-9AFE690D5C5C}"/>
              </a:ext>
            </a:extLst>
          </p:cNvPr>
          <p:cNvSpPr txBox="1">
            <a:spLocks noChangeArrowheads="1"/>
          </p:cNvSpPr>
          <p:nvPr/>
        </p:nvSpPr>
        <p:spPr bwMode="auto">
          <a:xfrm rot="20640000">
            <a:off x="5156731" y="5194897"/>
            <a:ext cx="811738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Robotics</a:t>
            </a:r>
          </a:p>
        </p:txBody>
      </p:sp>
      <p:sp>
        <p:nvSpPr>
          <p:cNvPr id="26684" name="Text Box 61">
            <a:extLst>
              <a:ext uri="{FF2B5EF4-FFF2-40B4-BE49-F238E27FC236}">
                <a16:creationId xmlns:a16="http://schemas.microsoft.com/office/drawing/2014/main" id="{C4CC882A-5CAF-4DE8-8E88-7B6289D3F31B}"/>
              </a:ext>
            </a:extLst>
          </p:cNvPr>
          <p:cNvSpPr txBox="1">
            <a:spLocks noChangeArrowheads="1"/>
          </p:cNvSpPr>
          <p:nvPr/>
        </p:nvSpPr>
        <p:spPr bwMode="auto">
          <a:xfrm rot="300000">
            <a:off x="2028490" y="5486997"/>
            <a:ext cx="1975519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Verification</a:t>
            </a: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&amp; Validation</a:t>
            </a:r>
          </a:p>
        </p:txBody>
      </p:sp>
      <p:sp>
        <p:nvSpPr>
          <p:cNvPr id="26685" name="Text Box 62">
            <a:extLst>
              <a:ext uri="{FF2B5EF4-FFF2-40B4-BE49-F238E27FC236}">
                <a16:creationId xmlns:a16="http://schemas.microsoft.com/office/drawing/2014/main" id="{AB94D7EB-676F-4501-905C-21FF3C522711}"/>
              </a:ext>
            </a:extLst>
          </p:cNvPr>
          <p:cNvSpPr txBox="1">
            <a:spLocks noChangeArrowheads="1"/>
          </p:cNvSpPr>
          <p:nvPr/>
        </p:nvSpPr>
        <p:spPr bwMode="auto">
          <a:xfrm rot="180000">
            <a:off x="2584423" y="5998172"/>
            <a:ext cx="1747892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Software Engineering</a:t>
            </a:r>
          </a:p>
        </p:txBody>
      </p:sp>
      <p:sp>
        <p:nvSpPr>
          <p:cNvPr id="26686" name="Text Box 63">
            <a:extLst>
              <a:ext uri="{FF2B5EF4-FFF2-40B4-BE49-F238E27FC236}">
                <a16:creationId xmlns:a16="http://schemas.microsoft.com/office/drawing/2014/main" id="{9D57BE03-B426-494E-9DCA-BD892F8213B8}"/>
              </a:ext>
            </a:extLst>
          </p:cNvPr>
          <p:cNvSpPr txBox="1">
            <a:spLocks noChangeArrowheads="1"/>
          </p:cNvSpPr>
          <p:nvPr/>
        </p:nvSpPr>
        <p:spPr bwMode="auto">
          <a:xfrm rot="900000">
            <a:off x="680523" y="5518747"/>
            <a:ext cx="1848881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Distributed Computing</a:t>
            </a:r>
          </a:p>
        </p:txBody>
      </p:sp>
      <p:sp>
        <p:nvSpPr>
          <p:cNvPr id="65" name="Text Box 8">
            <a:extLst>
              <a:ext uri="{FF2B5EF4-FFF2-40B4-BE49-F238E27FC236}">
                <a16:creationId xmlns:a16="http://schemas.microsoft.com/office/drawing/2014/main" id="{0AF8FCBC-57CE-4082-9CBF-A34AF36F5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913" y="3857625"/>
            <a:ext cx="1032953" cy="371513"/>
          </a:xfrm>
          <a:prstGeom prst="rect">
            <a:avLst/>
          </a:prstGeom>
          <a:solidFill>
            <a:srgbClr val="FC94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Artefacts</a:t>
            </a:r>
            <a:endParaRPr lang="de-DE" alt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Text Box 9">
            <a:extLst>
              <a:ext uri="{FF2B5EF4-FFF2-40B4-BE49-F238E27FC236}">
                <a16:creationId xmlns:a16="http://schemas.microsoft.com/office/drawing/2014/main" id="{5BFFAA93-2827-424F-BD2E-1048E11FF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500" y="1857375"/>
            <a:ext cx="1930635" cy="371513"/>
          </a:xfrm>
          <a:prstGeom prst="rect">
            <a:avLst/>
          </a:prstGeom>
          <a:solidFill>
            <a:srgbClr val="FC94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Natural (</a:t>
            </a: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cognitive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7" name="Text Box 10">
            <a:extLst>
              <a:ext uri="{FF2B5EF4-FFF2-40B4-BE49-F238E27FC236}">
                <a16:creationId xmlns:a16="http://schemas.microsoft.com/office/drawing/2014/main" id="{FA5C0038-4812-4D56-B0EA-56765F9FF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75" y="2500313"/>
            <a:ext cx="723573" cy="371513"/>
          </a:xfrm>
          <a:prstGeom prst="rect">
            <a:avLst/>
          </a:prstGeom>
          <a:solidFill>
            <a:srgbClr val="FC94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Social</a:t>
            </a:r>
            <a:endParaRPr lang="de-DE" alt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 Box 6">
            <a:extLst>
              <a:ext uri="{FF2B5EF4-FFF2-40B4-BE49-F238E27FC236}">
                <a16:creationId xmlns:a16="http://schemas.microsoft.com/office/drawing/2014/main" id="{5115D23B-BA7D-481A-949D-150E22C11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00" y="3714750"/>
            <a:ext cx="1674154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Processing,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Storing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Communication</a:t>
            </a:r>
          </a:p>
        </p:txBody>
      </p:sp>
      <p:sp>
        <p:nvSpPr>
          <p:cNvPr id="69" name="Text Box 7">
            <a:extLst>
              <a:ext uri="{FF2B5EF4-FFF2-40B4-BE49-F238E27FC236}">
                <a16:creationId xmlns:a16="http://schemas.microsoft.com/office/drawing/2014/main" id="{D1CE28CC-E1E1-460C-8EC2-7E6FEAFF6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5778" y="2796401"/>
            <a:ext cx="1258976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Behavior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Interaction</a:t>
            </a:r>
          </a:p>
        </p:txBody>
      </p:sp>
      <p:sp>
        <p:nvSpPr>
          <p:cNvPr id="70" name="Text Box 2">
            <a:extLst>
              <a:ext uri="{FF2B5EF4-FFF2-40B4-BE49-F238E27FC236}">
                <a16:creationId xmlns:a16="http://schemas.microsoft.com/office/drawing/2014/main" id="{581D3DD1-F9C7-474B-A2B5-36D3A0AAD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6838" y="2428875"/>
            <a:ext cx="1302257" cy="371513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</a:p>
        </p:txBody>
      </p:sp>
      <p:sp>
        <p:nvSpPr>
          <p:cNvPr id="71" name="Text Box 3">
            <a:extLst>
              <a:ext uri="{FF2B5EF4-FFF2-40B4-BE49-F238E27FC236}">
                <a16:creationId xmlns:a16="http://schemas.microsoft.com/office/drawing/2014/main" id="{C79FEC96-5EDF-4DCB-A36B-D8C4307A9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1785938"/>
            <a:ext cx="1345538" cy="3715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Science </a:t>
            </a:r>
            <a:r>
              <a:rPr lang="de-DE" alt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…</a:t>
            </a:r>
          </a:p>
        </p:txBody>
      </p:sp>
      <p:sp>
        <p:nvSpPr>
          <p:cNvPr id="72" name="Text Box 4">
            <a:extLst>
              <a:ext uri="{FF2B5EF4-FFF2-40B4-BE49-F238E27FC236}">
                <a16:creationId xmlns:a16="http://schemas.microsoft.com/office/drawing/2014/main" id="{7EF5AFF3-4652-4260-A09B-C05EC0635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738" y="3429000"/>
            <a:ext cx="163728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</a:p>
        </p:txBody>
      </p:sp>
      <p:sp>
        <p:nvSpPr>
          <p:cNvPr id="73" name="Text Box 5">
            <a:extLst>
              <a:ext uri="{FF2B5EF4-FFF2-40B4-BE49-F238E27FC236}">
                <a16:creationId xmlns:a16="http://schemas.microsoft.com/office/drawing/2014/main" id="{CB332477-8E63-44F9-8337-F11DED0E0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2450" y="2500313"/>
            <a:ext cx="9479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</p:txBody>
      </p:sp>
      <p:sp>
        <p:nvSpPr>
          <p:cNvPr id="74" name="Line 6">
            <a:extLst>
              <a:ext uri="{FF2B5EF4-FFF2-40B4-BE49-F238E27FC236}">
                <a16:creationId xmlns:a16="http://schemas.microsoft.com/office/drawing/2014/main" id="{411D1941-7394-4D98-B277-FF04D1FA5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3075" y="2155825"/>
            <a:ext cx="476250" cy="273050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Line 7">
            <a:extLst>
              <a:ext uri="{FF2B5EF4-FFF2-40B4-BE49-F238E27FC236}">
                <a16:creationId xmlns:a16="http://schemas.microsoft.com/office/drawing/2014/main" id="{8625F82B-78F5-45B9-AEEB-F28C528962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2925" y="2659063"/>
            <a:ext cx="1274763" cy="41275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Line 8">
            <a:extLst>
              <a:ext uri="{FF2B5EF4-FFF2-40B4-BE49-F238E27FC236}">
                <a16:creationId xmlns:a16="http://schemas.microsoft.com/office/drawing/2014/main" id="{9AF8B3F6-AC00-444C-B183-2CE2F75654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09775" y="2890838"/>
            <a:ext cx="220663" cy="538162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Text Box 9">
            <a:extLst>
              <a:ext uri="{FF2B5EF4-FFF2-40B4-BE49-F238E27FC236}">
                <a16:creationId xmlns:a16="http://schemas.microsoft.com/office/drawing/2014/main" id="{3117C636-471C-4DDB-BA69-C4B32B5BD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963" y="4572000"/>
            <a:ext cx="1294242" cy="3715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</a:p>
        </p:txBody>
      </p:sp>
      <p:sp>
        <p:nvSpPr>
          <p:cNvPr id="78" name="Text Box 10">
            <a:extLst>
              <a:ext uri="{FF2B5EF4-FFF2-40B4-BE49-F238E27FC236}">
                <a16:creationId xmlns:a16="http://schemas.microsoft.com/office/drawing/2014/main" id="{EF2C6CD9-8071-484D-8964-4EB019BA1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2075" y="4714875"/>
            <a:ext cx="931963" cy="3715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Practice</a:t>
            </a:r>
          </a:p>
        </p:txBody>
      </p:sp>
      <p:sp>
        <p:nvSpPr>
          <p:cNvPr id="79" name="Line 11">
            <a:extLst>
              <a:ext uri="{FF2B5EF4-FFF2-40B4-BE49-F238E27FC236}">
                <a16:creationId xmlns:a16="http://schemas.microsoft.com/office/drawing/2014/main" id="{34BF88A7-6CD8-4861-80CA-6F06F0F248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8950" y="3829050"/>
            <a:ext cx="273050" cy="885825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Line 17">
            <a:extLst>
              <a:ext uri="{FF2B5EF4-FFF2-40B4-BE49-F238E27FC236}">
                <a16:creationId xmlns:a16="http://schemas.microsoft.com/office/drawing/2014/main" id="{1C0E0744-0D29-42B9-9DEA-B0ABE78C97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37125" y="2227263"/>
            <a:ext cx="107950" cy="273050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81" name="Line 18">
            <a:extLst>
              <a:ext uri="{FF2B5EF4-FFF2-40B4-BE49-F238E27FC236}">
                <a16:creationId xmlns:a16="http://schemas.microsoft.com/office/drawing/2014/main" id="{49602502-8EDE-4AB9-B7BC-796219414DC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8238" y="2900363"/>
            <a:ext cx="106362" cy="957262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82" name="Line 19">
            <a:extLst>
              <a:ext uri="{FF2B5EF4-FFF2-40B4-BE49-F238E27FC236}">
                <a16:creationId xmlns:a16="http://schemas.microsoft.com/office/drawing/2014/main" id="{D576E0BF-0DDC-4E1F-81DB-570777FA337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4227513"/>
            <a:ext cx="296863" cy="344487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83" name="Line 20">
            <a:extLst>
              <a:ext uri="{FF2B5EF4-FFF2-40B4-BE49-F238E27FC236}">
                <a16:creationId xmlns:a16="http://schemas.microsoft.com/office/drawing/2014/main" id="{EDC7C14C-9421-47F4-913F-1D5FCEA0CC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51464" y="2673350"/>
            <a:ext cx="792162" cy="26988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63" name="Titel 1">
            <a:extLst>
              <a:ext uri="{FF2B5EF4-FFF2-40B4-BE49-F238E27FC236}">
                <a16:creationId xmlns:a16="http://schemas.microsoft.com/office/drawing/2014/main" id="{F0543897-4706-4803-A504-FA8C1A5C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</p:spPr>
        <p:txBody>
          <a:bodyPr/>
          <a:lstStyle/>
          <a:p>
            <a:pPr algn="r"/>
            <a:r>
              <a:rPr lang="de-DE" sz="2800" b="1" dirty="0">
                <a:latin typeface="Calibri" panose="020F0502020204030204" pitchFamily="34" charset="0"/>
                <a:cs typeface="Calibri" panose="020F0502020204030204" pitchFamily="34" charset="0"/>
              </a:rPr>
              <a:t>CS </a:t>
            </a:r>
            <a:r>
              <a:rPr lang="de-DE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2800" b="1" dirty="0">
                <a:latin typeface="Calibri" panose="020F0502020204030204" pitchFamily="34" charset="0"/>
                <a:cs typeface="Calibri" panose="020F0502020204030204" pitchFamily="34" charset="0"/>
              </a:rPr>
              <a:t> ….</a:t>
            </a:r>
            <a:endParaRPr lang="de-AT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History of computer science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1561642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Course organization</a:t>
            </a:r>
            <a:endParaRPr lang="de-AT" sz="4400" dirty="0"/>
          </a:p>
        </p:txBody>
      </p:sp>
    </p:spTree>
    <p:extLst>
      <p:ext uri="{BB962C8B-B14F-4D97-AF65-F5344CB8AC3E}">
        <p14:creationId xmlns:p14="http://schemas.microsoft.com/office/powerpoint/2010/main" val="3655553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02C52F-9628-9448-B1D6-79B94D72A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CS and other science and engineering disciplines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6A48D5-69D1-6847-8C94-1384B6787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6399300" cy="1777010"/>
          </a:xfrm>
        </p:spPr>
        <p:txBody>
          <a:bodyPr/>
          <a:lstStyle/>
          <a:p>
            <a:pPr marL="11430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Computer science is related to those three disciplines: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Mathematics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Mechanics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Electronics</a:t>
            </a:r>
          </a:p>
          <a:p>
            <a:pPr>
              <a:buFontTx/>
              <a:buChar char="-"/>
            </a:pP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… or from the Abacus to the quantum computer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0225AE-8EDB-8E48-B31C-E4708F9F8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26" y="3628772"/>
            <a:ext cx="2087958" cy="15553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0536F3-C072-014E-9E84-1760D021E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919" y="3632746"/>
            <a:ext cx="2956487" cy="1551343"/>
          </a:xfrm>
          <a:prstGeom prst="rect">
            <a:avLst/>
          </a:prstGeom>
        </p:spPr>
      </p:pic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834FFC27-AD2A-6A48-8756-76A9F1DA5DF6}"/>
              </a:ext>
            </a:extLst>
          </p:cNvPr>
          <p:cNvSpPr/>
          <p:nvPr/>
        </p:nvSpPr>
        <p:spPr>
          <a:xfrm>
            <a:off x="3880740" y="4269568"/>
            <a:ext cx="799254" cy="29802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Blackadder ITC" panose="04020505051007020D02" pitchFamily="82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3D5D730-D712-A94E-8738-2C86F0254388}"/>
              </a:ext>
            </a:extLst>
          </p:cNvPr>
          <p:cNvSpPr txBox="1"/>
          <p:nvPr/>
        </p:nvSpPr>
        <p:spPr>
          <a:xfrm>
            <a:off x="2854335" y="5454553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Sources: </a:t>
            </a:r>
            <a:r>
              <a:rPr lang="en-GB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wikipedia.org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cnet.com</a:t>
            </a:r>
            <a:endParaRPr lang="en-GB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260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64CF1-A5B9-CC4E-9FF7-0FF816E62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Mathematics and Computer Science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BE33C7-A263-BB4E-B403-EF121C563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605600"/>
            <a:ext cx="7390737" cy="1633052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Various milestones between 30.000 BC and 200 AD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Abacus (200 AD)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Foundation of the decimal system (500 AD)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Arabic numerals in Europe (1200 AD)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Adam </a:t>
            </a:r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Riese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(1500 AD) published computing-laws for decimal system</a:t>
            </a:r>
          </a:p>
        </p:txBody>
      </p:sp>
    </p:spTree>
    <p:extLst>
      <p:ext uri="{BB962C8B-B14F-4D97-AF65-F5344CB8AC3E}">
        <p14:creationId xmlns:p14="http://schemas.microsoft.com/office/powerpoint/2010/main" val="1593559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C3C7CA-EF6F-0D49-94C1-A620AB722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Mathematics, mechanics &amp; computer science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0C43C5-CEB4-CC4F-89EC-CA20E7611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247614" cy="163316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First calculator by Wilhelm </a:t>
            </a:r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Schickard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(1623)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Based on cogs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Supported addition, subtraction, multiplication and division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Acoustic signal when buffer overflow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0F9EB9-A908-B240-8874-CBD732C71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825" y="3224210"/>
            <a:ext cx="2704253" cy="202819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85449F0-EA77-D048-95F3-BA8218B9036A}"/>
              </a:ext>
            </a:extLst>
          </p:cNvPr>
          <p:cNvSpPr txBox="1"/>
          <p:nvPr/>
        </p:nvSpPr>
        <p:spPr>
          <a:xfrm>
            <a:off x="5104738" y="5380080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GB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wikipedia.org</a:t>
            </a:r>
            <a:endParaRPr lang="en-GB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545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2141C-9E8B-6C47-B90B-341609AB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Mathematics, mechanics &amp; computer science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AE15B7-B53B-7B41-BDE0-B8D64F032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168101" cy="1773121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Blaise Pascal &amp; Wilhelm </a:t>
            </a:r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Schickard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First (mechanical) hand calculator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50 prototypes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Public presentation 1645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Functionality: Addition and subtraction of two numbers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DDE5C7-86D9-304D-9175-9FF599985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217" y="3429000"/>
            <a:ext cx="3237655" cy="177312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71B5891-FB5C-F84E-80BF-E02E1DBE75FD}"/>
              </a:ext>
            </a:extLst>
          </p:cNvPr>
          <p:cNvSpPr txBox="1"/>
          <p:nvPr/>
        </p:nvSpPr>
        <p:spPr>
          <a:xfrm>
            <a:off x="3275939" y="5252400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GB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wikipedia.org</a:t>
            </a:r>
            <a:endParaRPr lang="en-GB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01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C16824-4E06-6545-AE9E-5A3B9B2E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Mathematics, mechanics &amp; computer science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ED357F-D12B-9E43-979A-5BB427D27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712" y="1428289"/>
            <a:ext cx="8336943" cy="1935571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Charles Babbage (1791 - 1871)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Mathematician, philosopher, inventor and developer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“One of the fathers of (mechanical) computers”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Known for the Babbage- or Difference-Engine for solving polynomial equations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Uses the method of divided difference to compute polynomials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Polynomials then can be used to approximate other functions, e.g., logarithm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62AC558-FC2D-F64D-B61B-11BC7AF4E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837" y="3429000"/>
            <a:ext cx="2922692" cy="1935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E750556-4C26-2949-AA3F-42486DFF62BE}"/>
              </a:ext>
            </a:extLst>
          </p:cNvPr>
          <p:cNvSpPr txBox="1"/>
          <p:nvPr/>
        </p:nvSpPr>
        <p:spPr>
          <a:xfrm>
            <a:off x="2099859" y="5429711"/>
            <a:ext cx="494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Computer History Museum, Mountain View, USA</a:t>
            </a:r>
          </a:p>
        </p:txBody>
      </p:sp>
    </p:spTree>
    <p:extLst>
      <p:ext uri="{BB962C8B-B14F-4D97-AF65-F5344CB8AC3E}">
        <p14:creationId xmlns:p14="http://schemas.microsoft.com/office/powerpoint/2010/main" val="331224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medien 6" descr="The Babbage Difference Engine #2 at CHM">
            <a:hlinkClick r:id="" action="ppaction://media"/>
            <a:extLst>
              <a:ext uri="{FF2B5EF4-FFF2-40B4-BE49-F238E27FC236}">
                <a16:creationId xmlns:a16="http://schemas.microsoft.com/office/drawing/2014/main" id="{A237C1FC-E347-084C-BD82-14924DD229C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14707" y="1538474"/>
            <a:ext cx="7314286" cy="4114285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0761794B-0046-4B37-B9BB-6400A2CF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</p:spPr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Mathematics, mechanics &amp; computer science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9F08754-8E52-4DD4-B68D-3FFF3CBDB6CF}"/>
              </a:ext>
            </a:extLst>
          </p:cNvPr>
          <p:cNvSpPr txBox="1"/>
          <p:nvPr/>
        </p:nvSpPr>
        <p:spPr>
          <a:xfrm>
            <a:off x="1924215" y="5772833"/>
            <a:ext cx="5703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https://www.youtube.com/embed/be1EM3gQkAY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98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21AC1-8DC9-A843-8651-D2F3FEC1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Mathematics, mechanics &amp; computer science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C0F592-23F6-5844-8AEF-64727693B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31427" cy="1681456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Hermann Hollerith (1860 - 1929)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Invented the punch card system to store data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Automatic evaluation of the stored data through punch card readers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Laid the groundwork for the storage of first computer instructions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Electromechanical principles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“An Electric Tabulating System” is his PhD Thesis at Columbia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8B92E24-6914-AA46-8A95-4C1FE4A4A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3" t="18874" r="19304" b="40446"/>
          <a:stretch>
            <a:fillRect/>
          </a:stretch>
        </p:blipFill>
        <p:spPr bwMode="auto">
          <a:xfrm>
            <a:off x="2455183" y="3429000"/>
            <a:ext cx="4233633" cy="21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8473" t="18874" r="19304" b="4044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3BA521A-6A83-3544-8A9D-F1DCB1BE73C9}"/>
              </a:ext>
            </a:extLst>
          </p:cNvPr>
          <p:cNvSpPr txBox="1"/>
          <p:nvPr/>
        </p:nvSpPr>
        <p:spPr>
          <a:xfrm>
            <a:off x="1948070" y="5698133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Computer History Museum, Mountain View, USA</a:t>
            </a:r>
          </a:p>
        </p:txBody>
      </p:sp>
    </p:spTree>
    <p:extLst>
      <p:ext uri="{BB962C8B-B14F-4D97-AF65-F5344CB8AC3E}">
        <p14:creationId xmlns:p14="http://schemas.microsoft.com/office/powerpoint/2010/main" val="1085736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3A635F-EEDE-ED40-87D2-2CADACFC7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Relays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B75E43-18F4-014C-BCB6-DB553485B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6399300" cy="2054583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Mechanical switch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Problems: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Switching needed several fractions of a second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Needed a lot of space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Clock speed very limited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Mechanical deterioration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9E2122-531C-CB46-BD24-1450FCF72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190060" y="3080401"/>
            <a:ext cx="1944408" cy="252773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21D761E-1DAD-6740-A088-7CDA7FEAF0E4}"/>
              </a:ext>
            </a:extLst>
          </p:cNvPr>
          <p:cNvSpPr txBox="1"/>
          <p:nvPr/>
        </p:nvSpPr>
        <p:spPr>
          <a:xfrm>
            <a:off x="5057634" y="5429179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GB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wikipedia.org</a:t>
            </a:r>
            <a:endParaRPr lang="en-GB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383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">
            <a:extLst>
              <a:ext uri="{FF2B5EF4-FFF2-40B4-BE49-F238E27FC236}">
                <a16:creationId xmlns:a16="http://schemas.microsoft.com/office/drawing/2014/main" id="{19E8F292-6ED9-6040-852E-C0BD06B10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857" y="1357081"/>
            <a:ext cx="6399300" cy="1828877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Mechanical switch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Coil is charged up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Magnetic field pulls down anchor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Operating contacts are closed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Current flows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4ABA44B-4BA6-474C-AF18-1365DF33939D}"/>
              </a:ext>
            </a:extLst>
          </p:cNvPr>
          <p:cNvGrpSpPr/>
          <p:nvPr/>
        </p:nvGrpSpPr>
        <p:grpSpPr>
          <a:xfrm>
            <a:off x="1935061" y="3030091"/>
            <a:ext cx="5110753" cy="2831860"/>
            <a:chOff x="2465147" y="921147"/>
            <a:chExt cx="5110753" cy="2831860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0FBC04B-DA62-4143-BF3D-2B6BABE7E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5147" y="921147"/>
              <a:ext cx="5110753" cy="2831860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35DDB33E-9DEB-8740-B5CD-C13C74428EC2}"/>
                </a:ext>
              </a:extLst>
            </p:cNvPr>
            <p:cNvSpPr/>
            <p:nvPr/>
          </p:nvSpPr>
          <p:spPr>
            <a:xfrm>
              <a:off x="3036498" y="1295448"/>
              <a:ext cx="1414732" cy="3263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Blackadder ITC" panose="04020505051007020D02" pitchFamily="82" charset="0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A5942D79-384A-1F44-8FF2-DD0DDBD7D3EC}"/>
                </a:ext>
              </a:extLst>
            </p:cNvPr>
            <p:cNvSpPr/>
            <p:nvPr/>
          </p:nvSpPr>
          <p:spPr>
            <a:xfrm>
              <a:off x="2852468" y="3122637"/>
              <a:ext cx="1414732" cy="3263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Blackadder ITC" panose="04020505051007020D02" pitchFamily="82" charset="0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83EA677D-6B24-664B-A52D-455E33F927D5}"/>
                </a:ext>
              </a:extLst>
            </p:cNvPr>
            <p:cNvSpPr/>
            <p:nvPr/>
          </p:nvSpPr>
          <p:spPr>
            <a:xfrm>
              <a:off x="5881949" y="3122637"/>
              <a:ext cx="1414732" cy="3263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Blackadder ITC" panose="04020505051007020D02" pitchFamily="82" charset="0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E36A3F6-D849-1948-A747-ED8BBAE97DE1}"/>
                </a:ext>
              </a:extLst>
            </p:cNvPr>
            <p:cNvSpPr/>
            <p:nvPr/>
          </p:nvSpPr>
          <p:spPr>
            <a:xfrm>
              <a:off x="4094671" y="1442581"/>
              <a:ext cx="1414732" cy="3263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Blackadder ITC" panose="04020505051007020D02" pitchFamily="82" charset="0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D8217E6-C0C7-DE4B-9832-FE4B5E4E6FC8}"/>
                </a:ext>
              </a:extLst>
            </p:cNvPr>
            <p:cNvSpPr/>
            <p:nvPr/>
          </p:nvSpPr>
          <p:spPr>
            <a:xfrm>
              <a:off x="2826589" y="2202750"/>
              <a:ext cx="1685025" cy="3263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Blackadder ITC" panose="04020505051007020D02" pitchFamily="82" charset="0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1915758E-0A59-964D-9CB2-4DC04C314341}"/>
                </a:ext>
              </a:extLst>
            </p:cNvPr>
            <p:cNvSpPr/>
            <p:nvPr/>
          </p:nvSpPr>
          <p:spPr>
            <a:xfrm>
              <a:off x="5100431" y="1668134"/>
              <a:ext cx="913134" cy="3263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Blackadder ITC" panose="04020505051007020D02" pitchFamily="82" charset="0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40A0FBD-5FAB-3B4B-8706-E1EEAC2CE9EE}"/>
                </a:ext>
              </a:extLst>
            </p:cNvPr>
            <p:cNvSpPr/>
            <p:nvPr/>
          </p:nvSpPr>
          <p:spPr>
            <a:xfrm>
              <a:off x="4572000" y="1515088"/>
              <a:ext cx="401611" cy="3263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Blackadder ITC" panose="04020505051007020D02" pitchFamily="82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3211305-9C3E-E043-B882-AC23AF8ED1C1}"/>
                </a:ext>
              </a:extLst>
            </p:cNvPr>
            <p:cNvSpPr/>
            <p:nvPr/>
          </p:nvSpPr>
          <p:spPr>
            <a:xfrm>
              <a:off x="3999477" y="1650676"/>
              <a:ext cx="523337" cy="3263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Blackadder ITC" panose="04020505051007020D02" pitchFamily="82" charset="0"/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49FA2EC3-A156-E541-83BF-1DEB3E35DA44}"/>
                </a:ext>
              </a:extLst>
            </p:cNvPr>
            <p:cNvSpPr/>
            <p:nvPr/>
          </p:nvSpPr>
          <p:spPr>
            <a:xfrm>
              <a:off x="5321632" y="1810849"/>
              <a:ext cx="831788" cy="3263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Operating contacts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2E09FB78-82BB-A64D-BD0F-FFEC9A94F87D}"/>
                </a:ext>
              </a:extLst>
            </p:cNvPr>
            <p:cNvSpPr/>
            <p:nvPr/>
          </p:nvSpPr>
          <p:spPr>
            <a:xfrm>
              <a:off x="2951001" y="1485710"/>
              <a:ext cx="831788" cy="3263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Switch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2C42D542-1718-474C-BE8F-143EB75BF3B3}"/>
                </a:ext>
              </a:extLst>
            </p:cNvPr>
            <p:cNvSpPr/>
            <p:nvPr/>
          </p:nvSpPr>
          <p:spPr>
            <a:xfrm>
              <a:off x="4450273" y="2752896"/>
              <a:ext cx="523338" cy="3263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Coil</a:t>
              </a: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8806B0C1-8EEB-C64F-AB75-FBFA404D1E15}"/>
              </a:ext>
            </a:extLst>
          </p:cNvPr>
          <p:cNvSpPr txBox="1"/>
          <p:nvPr/>
        </p:nvSpPr>
        <p:spPr>
          <a:xfrm>
            <a:off x="3307637" y="5437343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GB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wikimedia.org</a:t>
            </a:r>
            <a:endParaRPr lang="en-GB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90A71AD1-28E2-44E7-9388-656C89D68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</p:spPr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Relays</a:t>
            </a:r>
          </a:p>
        </p:txBody>
      </p:sp>
    </p:spTree>
    <p:extLst>
      <p:ext uri="{BB962C8B-B14F-4D97-AF65-F5344CB8AC3E}">
        <p14:creationId xmlns:p14="http://schemas.microsoft.com/office/powerpoint/2010/main" val="3272876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915F9-C8C7-F949-9A68-97D6FE242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First programmable digital computer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2B4074-50C6-584F-9AF9-684F08030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1"/>
            <a:ext cx="8002988" cy="2631057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Konrad </a:t>
            </a:r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Zuse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(1910 - 1995)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Developed the first programmable digital computer worldwide - the Z3.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600 relays for the processor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1600 relays for the memory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Based on binary floating point arithmetic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Size of a (very big) wardrobe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15-20 arithmetic operations / sec.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Further information about K. </a:t>
            </a:r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Zuse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http://zuse.zib.de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41382FB-D0F9-BC48-96F9-F3BB5C502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541" y="3272098"/>
            <a:ext cx="3508076" cy="263105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9A4DA6D-019F-664D-8A8D-C4782BB2B5E2}"/>
              </a:ext>
            </a:extLst>
          </p:cNvPr>
          <p:cNvSpPr txBox="1"/>
          <p:nvPr/>
        </p:nvSpPr>
        <p:spPr>
          <a:xfrm>
            <a:off x="5472594" y="5903155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GB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wikipedia.org</a:t>
            </a:r>
            <a:endParaRPr lang="en-GB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70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Lecturer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671DD1D9-D39C-4E47-97DB-584EF9A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877244"/>
              </p:ext>
            </p:extLst>
          </p:nvPr>
        </p:nvGraphicFramePr>
        <p:xfrm>
          <a:off x="457199" y="1605600"/>
          <a:ext cx="620599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071">
                  <a:extLst>
                    <a:ext uri="{9D8B030D-6E8A-4147-A177-3AD203B41FA5}">
                      <a16:colId xmlns:a16="http://schemas.microsoft.com/office/drawing/2014/main" val="2138475317"/>
                    </a:ext>
                  </a:extLst>
                </a:gridCol>
                <a:gridCol w="4102922">
                  <a:extLst>
                    <a:ext uri="{9D8B030D-6E8A-4147-A177-3AD203B41FA5}">
                      <a16:colId xmlns:a16="http://schemas.microsoft.com/office/drawing/2014/main" val="3553762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Name: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Prof. Dr. Ingo Frommholz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11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ingo.frommholz@modul.ac.at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60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 Hours: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 Appointment (online)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23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3.08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705229"/>
                  </a:ext>
                </a:extLst>
              </a:tr>
            </a:tbl>
          </a:graphicData>
        </a:graphic>
      </p:graphicFrame>
      <p:pic>
        <p:nvPicPr>
          <p:cNvPr id="4" name="Picture 3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9764FAF1-5B6F-F317-EB1F-05BB19F8C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716" y="1605600"/>
            <a:ext cx="1706560" cy="170656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2F50711-06BC-54D9-3775-EA6A0F33B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490096"/>
              </p:ext>
            </p:extLst>
          </p:nvPr>
        </p:nvGraphicFramePr>
        <p:xfrm>
          <a:off x="457198" y="3868889"/>
          <a:ext cx="620599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071">
                  <a:extLst>
                    <a:ext uri="{9D8B030D-6E8A-4147-A177-3AD203B41FA5}">
                      <a16:colId xmlns:a16="http://schemas.microsoft.com/office/drawing/2014/main" val="1260788096"/>
                    </a:ext>
                  </a:extLst>
                </a:gridCol>
                <a:gridCol w="4102922">
                  <a:extLst>
                    <a:ext uri="{9D8B030D-6E8A-4147-A177-3AD203B41FA5}">
                      <a16:colId xmlns:a16="http://schemas.microsoft.com/office/drawing/2014/main" val="2003323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Name: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Libo Ren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7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TBA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544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 Hours: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 Appointment (online)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335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3.08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219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702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2132DD-49A2-3B47-AF99-430ED99C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Vacuum tubes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28B768-40AC-B345-8602-3C920DB86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6399300" cy="1887793"/>
          </a:xfrm>
        </p:spPr>
        <p:txBody>
          <a:bodyPr/>
          <a:lstStyle/>
          <a:p>
            <a:pPr marL="399600" indent="-28440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Vacuum tubes are also switches</a:t>
            </a:r>
          </a:p>
          <a:p>
            <a:pPr marL="399600" indent="-28440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1000 times faster than a relay</a:t>
            </a:r>
          </a:p>
          <a:p>
            <a:pPr marL="399600" indent="-28440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Smaller than a relay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Problems: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Needs a lot of power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Low durability</a:t>
            </a:r>
          </a:p>
        </p:txBody>
      </p:sp>
    </p:spTree>
    <p:extLst>
      <p:ext uri="{BB962C8B-B14F-4D97-AF65-F5344CB8AC3E}">
        <p14:creationId xmlns:p14="http://schemas.microsoft.com/office/powerpoint/2010/main" val="3679804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2AE407-DAD9-4D46-8B78-05B56A18E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60644"/>
            <a:ext cx="7358933" cy="168669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Current-carrying cathode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Current-absorbing anode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GB" dirty="0"/>
              <a:t>If the grid is positively charged up (</a:t>
            </a:r>
            <a:r>
              <a:rPr lang="en-GB" dirty="0" err="1"/>
              <a:t>w.r.t.</a:t>
            </a:r>
            <a:r>
              <a:rPr lang="en-GB" dirty="0"/>
              <a:t> cathode) 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Electrons flow from cathode to anode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If the grid is </a:t>
            </a:r>
            <a:r>
              <a:rPr lang="en-GB" dirty="0"/>
              <a:t>negatively charged up (</a:t>
            </a:r>
            <a:r>
              <a:rPr lang="en-GB" dirty="0" err="1"/>
              <a:t>w.r.t.</a:t>
            </a:r>
            <a:r>
              <a:rPr lang="en-GB" dirty="0"/>
              <a:t> cathode) :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Electrons are pushed off and stops current flow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0F62CFD-C248-2449-8FD8-89088AE99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175" y="2321526"/>
            <a:ext cx="2725325" cy="362570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9931DB7-49F1-B846-852D-E4E46B0E9147}"/>
              </a:ext>
            </a:extLst>
          </p:cNvPr>
          <p:cNvSpPr txBox="1"/>
          <p:nvPr/>
        </p:nvSpPr>
        <p:spPr>
          <a:xfrm>
            <a:off x="6219207" y="5849207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GB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wikipedia.org</a:t>
            </a:r>
            <a:endParaRPr lang="en-GB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B37E851-C072-4660-9704-713DFAF2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</p:spPr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Vacuum tubes</a:t>
            </a:r>
          </a:p>
        </p:txBody>
      </p:sp>
    </p:spTree>
    <p:extLst>
      <p:ext uri="{BB962C8B-B14F-4D97-AF65-F5344CB8AC3E}">
        <p14:creationId xmlns:p14="http://schemas.microsoft.com/office/powerpoint/2010/main" val="1568905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705EF-2DD3-A413-8E6C-5B4EE59BE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831A66-B37F-DC11-2ABF-4D6288885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COLOSSUS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39AC15-325E-D6B6-4855-D1CA5AE9B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7" y="718955"/>
            <a:ext cx="8364685" cy="2619559"/>
          </a:xfrm>
        </p:spPr>
        <p:txBody>
          <a:bodyPr/>
          <a:lstStyle/>
          <a:p>
            <a:pPr marL="114300" indent="0"/>
            <a:r>
              <a:rPr lang="en-GB" dirty="0"/>
              <a:t>First programmable electronic digital computer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Designed by Tommy Flowers; used around 1,600 vacuum tubes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Presented in 1944 at Bletchley Park, England (“Home of the codebreakers”) --  Alan Turing had his office there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Build for codebreaking the German Lorenz cipher (specialised, not general purpose)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0204808-7DAB-0B80-D332-DBA05A19F456}"/>
              </a:ext>
            </a:extLst>
          </p:cNvPr>
          <p:cNvSpPr txBox="1"/>
          <p:nvPr/>
        </p:nvSpPr>
        <p:spPr>
          <a:xfrm>
            <a:off x="2534498" y="6197975"/>
            <a:ext cx="6609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GB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TedColes</a:t>
            </a:r>
            <a:r>
              <a:rPr lang="en-GB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Own work, CC BY-SA 4.0, https://</a:t>
            </a:r>
            <a:r>
              <a:rPr lang="en-GB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commons.wikimedia.org</a:t>
            </a:r>
            <a:r>
              <a:rPr lang="en-GB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/w/</a:t>
            </a:r>
            <a:r>
              <a:rPr lang="en-GB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index.php?curid</a:t>
            </a:r>
            <a:r>
              <a:rPr lang="en-GB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=38648141</a:t>
            </a:r>
          </a:p>
        </p:txBody>
      </p:sp>
      <p:pic>
        <p:nvPicPr>
          <p:cNvPr id="7" name="Picture 6" descr="A close-up of a machine&#10;&#10;AI-generated content may be incorrect.">
            <a:extLst>
              <a:ext uri="{FF2B5EF4-FFF2-40B4-BE49-F238E27FC236}">
                <a16:creationId xmlns:a16="http://schemas.microsoft.com/office/drawing/2014/main" id="{D553E7DF-67FF-D49E-3324-93C10593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2" y="2665259"/>
            <a:ext cx="7107082" cy="27324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9FB4E9-894E-7686-9E33-F8A93BEADC3F}"/>
              </a:ext>
            </a:extLst>
          </p:cNvPr>
          <p:cNvSpPr txBox="1"/>
          <p:nvPr/>
        </p:nvSpPr>
        <p:spPr>
          <a:xfrm>
            <a:off x="457200" y="5397755"/>
            <a:ext cx="82293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 sz="1100" dirty="0"/>
              <a:t>Front view of the Colossus reconstruction showing, from right to left: (1) The "bedstead" containing the message tape in its continuous loop and with a second one loaded. (2) The J-rack containing the Selection Panel and Plug Panel. (3) The K-rack with the large "Q" switch panel and sloping patch panel. (4) The double S-rack containing the control panel and, above the image of a postage stamp, five two-line counter displays. (5) The electric typewriter in front of the five sets of four "set total" decade switches in the C-rack.</a:t>
            </a:r>
          </a:p>
        </p:txBody>
      </p:sp>
    </p:spTree>
    <p:extLst>
      <p:ext uri="{BB962C8B-B14F-4D97-AF65-F5344CB8AC3E}">
        <p14:creationId xmlns:p14="http://schemas.microsoft.com/office/powerpoint/2010/main" val="3915025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9BBF9-0D9B-EE4D-A7BB-F0BE655BB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ENIAC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D60CE3-C981-994A-81F3-B2365B1EE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6399300" cy="2619559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en-US" dirty="0"/>
              <a:t>Electronic Numerical Integrator and Computer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dirty="0"/>
              <a:t>First general-purpose programmable electronic computer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Presented in 1946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Vacuum tubes used to store numbers electronically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17,468 vacuum tubes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140 m</a:t>
            </a:r>
            <a:r>
              <a:rPr lang="en-GB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27 metric tons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174 kW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Modern computers: 60-250 W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8788D21-2673-EE43-A13B-13FC4B214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301" y="2792461"/>
            <a:ext cx="3877269" cy="2568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AC3AB13-2924-F141-AD1A-9B889380BAB5}"/>
              </a:ext>
            </a:extLst>
          </p:cNvPr>
          <p:cNvSpPr txBox="1"/>
          <p:nvPr/>
        </p:nvSpPr>
        <p:spPr>
          <a:xfrm>
            <a:off x="3570381" y="5438502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Computer History Museum, Mountain View, USA</a:t>
            </a:r>
          </a:p>
        </p:txBody>
      </p:sp>
    </p:spTree>
    <p:extLst>
      <p:ext uri="{BB962C8B-B14F-4D97-AF65-F5344CB8AC3E}">
        <p14:creationId xmlns:p14="http://schemas.microsoft.com/office/powerpoint/2010/main" val="1103080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DA5DAD-86A1-E84A-862F-5F2EC23D0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Durability of vacuum tubes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9835D2-BD8E-424B-9A26-930A5C517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777945"/>
            <a:ext cx="6399300" cy="65515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Vacuum tubes had to be replaced about every other day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Took 15 minutes to find the faulty vacuum tube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D478D09-53D4-8D40-BF6D-844BE70A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325" y="2557840"/>
            <a:ext cx="4140051" cy="2741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E2C35E-F688-274D-8BCB-EAC352832FDF}"/>
              </a:ext>
            </a:extLst>
          </p:cNvPr>
          <p:cNvSpPr txBox="1"/>
          <p:nvPr/>
        </p:nvSpPr>
        <p:spPr>
          <a:xfrm>
            <a:off x="1620527" y="5433504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Computer History Museum, Mountain View, USA</a:t>
            </a:r>
          </a:p>
        </p:txBody>
      </p:sp>
    </p:spTree>
    <p:extLst>
      <p:ext uri="{BB962C8B-B14F-4D97-AF65-F5344CB8AC3E}">
        <p14:creationId xmlns:p14="http://schemas.microsoft.com/office/powerpoint/2010/main" val="3054012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BFD264-CA93-9D4D-8560-14120C9E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First Bug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507973-5901-5849-A79E-DC13D2B31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47329" cy="2537578"/>
          </a:xfrm>
        </p:spPr>
        <p:txBody>
          <a:bodyPr/>
          <a:lstStyle/>
          <a:p>
            <a:pPr marL="11430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The term “bug” for an error in the execution of a program goes back to a computer pioneer called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Grace Hopper 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(1906 - 1992).</a:t>
            </a:r>
          </a:p>
          <a:p>
            <a:pPr marL="114300" indent="0">
              <a:buNone/>
            </a:pP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On 9</a:t>
            </a:r>
            <a:r>
              <a:rPr lang="en-GB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September 1947 she found a moth in one of the relays of the computer Mark II Aiken Relay Calculator and documented it with the words: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“First actual case of bug being found”.</a:t>
            </a:r>
          </a:p>
          <a:p>
            <a:pPr marL="114300" indent="0">
              <a:buNone/>
            </a:pPr>
            <a:endParaRPr lang="en-GB" dirty="0"/>
          </a:p>
          <a:p>
            <a:pPr marL="114300" indent="0"/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This was the first case of “debugging”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1E2321-AB00-A940-9BB3-7F0F38809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493" y="3248727"/>
            <a:ext cx="3315036" cy="2610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3AACA68-A9FD-0A4B-9EAD-6872B5A4EC67}"/>
              </a:ext>
            </a:extLst>
          </p:cNvPr>
          <p:cNvSpPr txBox="1"/>
          <p:nvPr/>
        </p:nvSpPr>
        <p:spPr>
          <a:xfrm>
            <a:off x="5368519" y="5674279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GB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wikipedia.org</a:t>
            </a:r>
            <a:endParaRPr lang="en-GB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262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E498D3-236D-B24D-BD09-1FC9793B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Grace Hopper (Harvard Mark I)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D86EBD0-CAAC-B340-95D7-A0585F0E0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75" y="1751103"/>
            <a:ext cx="2838090" cy="35476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0DA5429-015E-994E-AAB8-2A9E5A781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311" y="2491609"/>
            <a:ext cx="4416723" cy="280710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29C7BCB-96B2-9D4F-B9F5-DA086D4210AD}"/>
              </a:ext>
            </a:extLst>
          </p:cNvPr>
          <p:cNvSpPr txBox="1"/>
          <p:nvPr/>
        </p:nvSpPr>
        <p:spPr>
          <a:xfrm>
            <a:off x="306513" y="5401837"/>
            <a:ext cx="4006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Grace Hopper aka. “Queen of Software”.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Programming should be simplified with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an English-based language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C5A7117-3E96-8B49-B688-A0145ADB4993}"/>
              </a:ext>
            </a:extLst>
          </p:cNvPr>
          <p:cNvSpPr txBox="1"/>
          <p:nvPr/>
        </p:nvSpPr>
        <p:spPr>
          <a:xfrm>
            <a:off x="5710620" y="5401837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Harvard Mark I</a:t>
            </a:r>
            <a:endParaRPr lang="en-GB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987AED1-DC7B-ED46-A199-6AC88F7C0DF2}"/>
              </a:ext>
            </a:extLst>
          </p:cNvPr>
          <p:cNvSpPr txBox="1"/>
          <p:nvPr/>
        </p:nvSpPr>
        <p:spPr>
          <a:xfrm>
            <a:off x="5073700" y="6002593"/>
            <a:ext cx="381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Sources: </a:t>
            </a:r>
            <a:r>
              <a:rPr lang="en-GB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wikipedia.org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britannica.com</a:t>
            </a:r>
            <a:endParaRPr lang="en-GB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530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821A3-5D0F-6C45-B5D1-5401C170D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Transistors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B0A654-CC2F-5C48-BDA8-68A80F47C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899622" cy="2417760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Shockley, Bardeen and Brattain introduce the first transistor in 1947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They got the Nobel prize in 1956 for this invention</a:t>
            </a:r>
          </a:p>
          <a:p>
            <a:pPr marL="39960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Composed of semiconductor material (solid material)</a:t>
            </a:r>
          </a:p>
          <a:p>
            <a:pPr marL="39960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Most of them are made of silicon</a:t>
            </a:r>
          </a:p>
          <a:p>
            <a:pPr marL="39960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Compared to vacuum tube, transistors are:</a:t>
            </a:r>
          </a:p>
          <a:p>
            <a:pPr marL="85680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Smaller</a:t>
            </a:r>
          </a:p>
          <a:p>
            <a:pPr marL="85680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 less power</a:t>
            </a:r>
          </a:p>
          <a:p>
            <a:pPr marL="85680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durable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9F5353-7FBE-D042-9BB7-87F8FB81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70661" y="3131323"/>
            <a:ext cx="1698687" cy="227931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6F7175-17C2-EB46-9673-7D7DA16F5426}"/>
              </a:ext>
            </a:extLst>
          </p:cNvPr>
          <p:cNvSpPr txBox="1"/>
          <p:nvPr/>
        </p:nvSpPr>
        <p:spPr>
          <a:xfrm>
            <a:off x="5550401" y="5201276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GB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wikipedia.org</a:t>
            </a:r>
            <a:endParaRPr lang="en-GB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112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Computer architecture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692887" cy="2473419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Johann von Neumann invents the “Von Neumann Architecture”.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Program and data is stored in the main memory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Processing power until 1960: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1-2 </a:t>
            </a:r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KByte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memory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0.02 MIPS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Processing power from 1986 until today: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8 </a:t>
            </a:r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MByte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– 32 </a:t>
            </a:r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Gbyte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&gt; 100 MIPS</a:t>
            </a:r>
          </a:p>
        </p:txBody>
      </p:sp>
    </p:spTree>
    <p:extLst>
      <p:ext uri="{BB962C8B-B14F-4D97-AF65-F5344CB8AC3E}">
        <p14:creationId xmlns:p14="http://schemas.microsoft.com/office/powerpoint/2010/main" val="1306013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AADFE0-E81D-054D-AB70-7E9808FD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</p:spPr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Von Neumann Architecture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2AE0261-0166-6241-9AF7-767188EEE7A4}"/>
              </a:ext>
            </a:extLst>
          </p:cNvPr>
          <p:cNvSpPr/>
          <p:nvPr/>
        </p:nvSpPr>
        <p:spPr>
          <a:xfrm>
            <a:off x="2202968" y="2177093"/>
            <a:ext cx="4891178" cy="1483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8968B19-0075-FB4C-9A2D-EAD663E879B2}"/>
              </a:ext>
            </a:extLst>
          </p:cNvPr>
          <p:cNvSpPr/>
          <p:nvPr/>
        </p:nvSpPr>
        <p:spPr>
          <a:xfrm>
            <a:off x="2496268" y="2918962"/>
            <a:ext cx="1958196" cy="510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Arithmetic / Logic Unit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CBA8FBD-589B-904E-A68E-59A0C1C53426}"/>
              </a:ext>
            </a:extLst>
          </p:cNvPr>
          <p:cNvSpPr/>
          <p:nvPr/>
        </p:nvSpPr>
        <p:spPr>
          <a:xfrm>
            <a:off x="4795207" y="2918961"/>
            <a:ext cx="1958196" cy="510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Control Unit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EF1266C-A085-E344-96E4-AC56F3424EB4}"/>
              </a:ext>
            </a:extLst>
          </p:cNvPr>
          <p:cNvSpPr/>
          <p:nvPr/>
        </p:nvSpPr>
        <p:spPr>
          <a:xfrm>
            <a:off x="2202970" y="4147685"/>
            <a:ext cx="4891177" cy="510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Bus system</a:t>
            </a:r>
          </a:p>
        </p:txBody>
      </p:sp>
      <p:sp>
        <p:nvSpPr>
          <p:cNvPr id="9" name="Pfeil nach oben und unten 8">
            <a:extLst>
              <a:ext uri="{FF2B5EF4-FFF2-40B4-BE49-F238E27FC236}">
                <a16:creationId xmlns:a16="http://schemas.microsoft.com/office/drawing/2014/main" id="{F05A02C6-1485-9340-B038-CD3A56A3516D}"/>
              </a:ext>
            </a:extLst>
          </p:cNvPr>
          <p:cNvSpPr/>
          <p:nvPr/>
        </p:nvSpPr>
        <p:spPr>
          <a:xfrm>
            <a:off x="3408512" y="3448684"/>
            <a:ext cx="133708" cy="656141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Pfeil nach oben und unten 9">
            <a:extLst>
              <a:ext uri="{FF2B5EF4-FFF2-40B4-BE49-F238E27FC236}">
                <a16:creationId xmlns:a16="http://schemas.microsoft.com/office/drawing/2014/main" id="{32FE2589-74FD-6E45-A208-64209408E124}"/>
              </a:ext>
            </a:extLst>
          </p:cNvPr>
          <p:cNvSpPr/>
          <p:nvPr/>
        </p:nvSpPr>
        <p:spPr>
          <a:xfrm>
            <a:off x="5785090" y="3452459"/>
            <a:ext cx="133708" cy="656141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1ECA3A6-BD29-8F4D-9A4B-C14D909C7FE6}"/>
              </a:ext>
            </a:extLst>
          </p:cNvPr>
          <p:cNvSpPr/>
          <p:nvPr/>
        </p:nvSpPr>
        <p:spPr>
          <a:xfrm>
            <a:off x="2202968" y="5144572"/>
            <a:ext cx="2251496" cy="510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Input / Output device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8879F56-2EE0-DD43-AA41-FAA8B0DA45B6}"/>
              </a:ext>
            </a:extLst>
          </p:cNvPr>
          <p:cNvSpPr/>
          <p:nvPr/>
        </p:nvSpPr>
        <p:spPr>
          <a:xfrm>
            <a:off x="4795207" y="5144571"/>
            <a:ext cx="2298939" cy="510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Memory unit</a:t>
            </a:r>
          </a:p>
        </p:txBody>
      </p:sp>
      <p:sp>
        <p:nvSpPr>
          <p:cNvPr id="13" name="Pfeil nach oben und unten 12">
            <a:extLst>
              <a:ext uri="{FF2B5EF4-FFF2-40B4-BE49-F238E27FC236}">
                <a16:creationId xmlns:a16="http://schemas.microsoft.com/office/drawing/2014/main" id="{06482F94-62C2-0048-89B3-F44F37B7374C}"/>
              </a:ext>
            </a:extLst>
          </p:cNvPr>
          <p:cNvSpPr/>
          <p:nvPr/>
        </p:nvSpPr>
        <p:spPr>
          <a:xfrm>
            <a:off x="3408512" y="4696806"/>
            <a:ext cx="133708" cy="410711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Pfeil nach oben und unten 13">
            <a:extLst>
              <a:ext uri="{FF2B5EF4-FFF2-40B4-BE49-F238E27FC236}">
                <a16:creationId xmlns:a16="http://schemas.microsoft.com/office/drawing/2014/main" id="{B0596C7E-9C4A-994B-93AE-A350894C0217}"/>
              </a:ext>
            </a:extLst>
          </p:cNvPr>
          <p:cNvSpPr/>
          <p:nvPr/>
        </p:nvSpPr>
        <p:spPr>
          <a:xfrm>
            <a:off x="5785090" y="4695791"/>
            <a:ext cx="133708" cy="410711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56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context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721774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BSc Applied Data Science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Module: Fundamentals of Data Science and Engineering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Some other courses from this module: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Algorithms and Data Structures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Database Management and Design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Foundations of Artificial Intelligence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Fundamentals of Web Programming and Application Development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But also: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Legal Aspects of Data Science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Societal and Ethical Impacts of Data Science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527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Transistor count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CFA3F7EF-5AB2-4285-A3BA-B17353430102}"/>
              </a:ext>
            </a:extLst>
          </p:cNvPr>
          <p:cNvSpPr txBox="1">
            <a:spLocks/>
          </p:cNvSpPr>
          <p:nvPr/>
        </p:nvSpPr>
        <p:spPr>
          <a:xfrm>
            <a:off x="475094" y="6022697"/>
            <a:ext cx="7955280" cy="58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Source: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3"/>
              </a:rPr>
              <a:t>Our World in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DC6ACEB-8489-4267-91C3-6E2D6E17D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100" y="2080943"/>
            <a:ext cx="5968365" cy="40576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9E86B24-3E0C-4D14-8C6B-812546BC6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100" y="1249825"/>
            <a:ext cx="5968365" cy="428625"/>
          </a:xfrm>
          <a:prstGeom prst="rect">
            <a:avLst/>
          </a:prstGeom>
        </p:spPr>
      </p:pic>
      <p:cxnSp>
        <p:nvCxnSpPr>
          <p:cNvPr id="20" name="Google Shape;362;p41">
            <a:extLst>
              <a:ext uri="{FF2B5EF4-FFF2-40B4-BE49-F238E27FC236}">
                <a16:creationId xmlns:a16="http://schemas.microsoft.com/office/drawing/2014/main" id="{36721F9D-55CE-4069-B947-58A54EF12112}"/>
              </a:ext>
            </a:extLst>
          </p:cNvPr>
          <p:cNvCxnSpPr/>
          <p:nvPr/>
        </p:nvCxnSpPr>
        <p:spPr>
          <a:xfrm rot="10800000" flipH="1">
            <a:off x="2494933" y="2442277"/>
            <a:ext cx="4438800" cy="295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05251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Computational thinking</a:t>
            </a:r>
            <a:endParaRPr lang="de-AT" sz="4400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7320052-3533-491C-83AB-89FDE400F8AA}"/>
              </a:ext>
            </a:extLst>
          </p:cNvPr>
          <p:cNvSpPr txBox="1"/>
          <p:nvPr/>
        </p:nvSpPr>
        <p:spPr>
          <a:xfrm>
            <a:off x="1623767" y="4328454"/>
            <a:ext cx="5896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Chapters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1 and 3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endParaRPr 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Introduction to Computation and Programming using Python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by John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Guttag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21671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Getting started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692887" cy="3825141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Computer does two things only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Performs calculations </a:t>
            </a:r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≅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1000 MIPS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Stores the results of these calculations </a:t>
            </a:r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≅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TBs of data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most of the history computations were limited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Speed of calculation of the human brain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Ability to record computation results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Only smallest problems were solved computationally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Even with the speed and storage of modern computers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There are still models which are not tractable computationally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For example, climate change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But, more and more problems can be solved computationally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This requires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computational thinking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What do we mean by computational thinking?</a:t>
            </a:r>
          </a:p>
        </p:txBody>
      </p:sp>
    </p:spTree>
    <p:extLst>
      <p:ext uri="{BB962C8B-B14F-4D97-AF65-F5344CB8AC3E}">
        <p14:creationId xmlns:p14="http://schemas.microsoft.com/office/powerpoint/2010/main" val="2572158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Declarative vs. imperative knowledge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1"/>
            <a:ext cx="7692887" cy="994476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knowledge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either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declarative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1" dirty="0">
                <a:latin typeface="Calibri" panose="020F0502020204030204" pitchFamily="34" charset="0"/>
                <a:cs typeface="Calibri" panose="020F0502020204030204" pitchFamily="34" charset="0"/>
              </a:rPr>
              <a:t>imperative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Declarative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knowledge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composed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statements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facts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2576991"/>
            <a:ext cx="8229600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 1: 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square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root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 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number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y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such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y ⋅ y = x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 </a:t>
            </a:r>
            <a:endParaRPr lang="de-DE" sz="18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endParaRPr 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statement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fact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does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tell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anything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find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square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root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  <a:endParaRPr 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F64209CF-11DF-4C8D-9245-3081B4ABD1BA}"/>
              </a:ext>
            </a:extLst>
          </p:cNvPr>
          <p:cNvSpPr txBox="1">
            <a:spLocks/>
          </p:cNvSpPr>
          <p:nvPr/>
        </p:nvSpPr>
        <p:spPr>
          <a:xfrm>
            <a:off x="457199" y="3864387"/>
            <a:ext cx="7692887" cy="99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b="1" dirty="0">
                <a:latin typeface="Calibri" panose="020F0502020204030204" pitchFamily="34" charset="0"/>
                <a:cs typeface="Calibri" panose="020F0502020204030204" pitchFamily="34" charset="0"/>
              </a:rPr>
              <a:t>Imperative </a:t>
            </a:r>
            <a:r>
              <a:rPr lang="de-AT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knowledge</a:t>
            </a:r>
            <a:r>
              <a:rPr lang="de-AT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„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“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knowledge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computations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Imperative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knowledge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basis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computational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thinking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ABEE0D1E-BC1E-4A49-BC7E-5EA36842F665}"/>
              </a:ext>
            </a:extLst>
          </p:cNvPr>
          <p:cNvSpPr txBox="1">
            <a:spLocks/>
          </p:cNvSpPr>
          <p:nvPr/>
        </p:nvSpPr>
        <p:spPr>
          <a:xfrm>
            <a:off x="456900" y="4970421"/>
            <a:ext cx="8229600" cy="114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40"/>
              </a:spcBef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Remark 1: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Declarative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knowledge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still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extremely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useful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important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. In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fact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represents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mathematical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fundamentals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discuss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lectures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640"/>
              </a:spcBef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76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Exhaustive Enumeration Square </a:t>
            </a:r>
            <a:r>
              <a:rPr lang="en-GB" dirty="0"/>
              <a:t>R</a:t>
            </a:r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oot (EESR)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1"/>
            <a:ext cx="7692887" cy="533442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„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“ (recipe)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square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root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2201435"/>
                <a:ext cx="8229600" cy="20313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de-DE" sz="18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Example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2: 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 simple (naive) recipe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computing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square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of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number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x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+mj-lt"/>
                  <a:buAutoNum type="arabicPeriod"/>
                  <a:tabLst/>
                  <a:defRPr/>
                </a:pP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Start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guess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being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equal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0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𝑔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close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stop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say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answer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Otherwise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create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new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guess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by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adding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p </a:t>
                </a:r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equal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0.1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i.e.,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+0.1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Using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new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guess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we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call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it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again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g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),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repeat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process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until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close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enough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</a:t>
                </a: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201435"/>
                <a:ext cx="8229600" cy="2031325"/>
              </a:xfrm>
              <a:prstGeom prst="rect">
                <a:avLst/>
              </a:prstGeom>
              <a:blipFill>
                <a:blip r:embed="rId3"/>
                <a:stretch>
                  <a:fillRect l="-617" t="-1242" b="-3727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544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692887" cy="1243735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Description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simple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steps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Flow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specifies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executed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Such a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de-AT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87;p2">
            <a:extLst>
              <a:ext uri="{FF2B5EF4-FFF2-40B4-BE49-F238E27FC236}">
                <a16:creationId xmlns:a16="http://schemas.microsoft.com/office/drawing/2014/main" id="{A2631455-C22E-4DC9-9A61-C9088D9EB4E8}"/>
              </a:ext>
            </a:extLst>
          </p:cNvPr>
          <p:cNvSpPr txBox="1">
            <a:spLocks noGrp="1"/>
          </p:cNvSpPr>
          <p:nvPr/>
        </p:nvSpPr>
        <p:spPr>
          <a:xfrm>
            <a:off x="457200" y="2933251"/>
            <a:ext cx="8229600" cy="1075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is a finite list of instructions that describe a computation that when executed on a provided set of inputs will proceed through a set of well-defined states and eventually produce an output.</a:t>
            </a:r>
          </a:p>
          <a:p>
            <a:pPr marL="0" indent="0">
              <a:spcBef>
                <a:spcPts val="640"/>
              </a:spcBef>
            </a:pP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2773100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20313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de-DE" sz="18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Example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3: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Let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identify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basic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components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a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simple recipe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computing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square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of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number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 </a:t>
                </a: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Start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by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a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guess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𝑔</m:t>
                    </m:r>
                  </m:oMath>
                </a14:m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being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equal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0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If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𝑔</m:t>
                    </m:r>
                    <m:r>
                      <a:rPr kumimoji="0" lang="de-DE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⋅</m:t>
                    </m:r>
                    <m:r>
                      <a:rPr kumimoji="0" lang="de-DE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𝑔</m:t>
                    </m:r>
                    <m:r>
                      <a:rPr kumimoji="0" lang="de-DE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close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to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stop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and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say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that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𝑔</m:t>
                    </m:r>
                  </m:oMath>
                </a14:m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answer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Otherwise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create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new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guess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by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adding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ste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p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𝑠</m:t>
                    </m:r>
                  </m:oMath>
                </a14:m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equal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to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0.1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to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𝑔</m:t>
                    </m:r>
                  </m:oMath>
                </a14:m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i.e.,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𝑔</m:t>
                    </m:r>
                    <m:r>
                      <a:rPr kumimoji="0" lang="de-DE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+0.1</m:t>
                    </m:r>
                  </m:oMath>
                </a14:m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Using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this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new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guess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𝑔</m:t>
                    </m:r>
                  </m:oMath>
                </a14:m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,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repeat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process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until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𝑔</m:t>
                    </m:r>
                    <m:r>
                      <a:rPr kumimoji="0" lang="de-DE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⋅</m:t>
                    </m:r>
                    <m:r>
                      <a:rPr kumimoji="0" lang="de-DE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𝑔</m:t>
                    </m:r>
                    <m:r>
                      <a:rPr kumimoji="0" lang="de-DE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</m:oMath>
                </a14:m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close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enough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to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</m:oMath>
                </a14:m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2031325"/>
              </a:xfrm>
              <a:prstGeom prst="rect">
                <a:avLst/>
              </a:prstGeom>
              <a:blipFill>
                <a:blip r:embed="rId3"/>
                <a:stretch>
                  <a:fillRect l="-617" t="-1242" b="-3727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Square root algorithm</a:t>
            </a: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ABEE0D1E-BC1E-4A49-BC7E-5EA36842F665}"/>
              </a:ext>
            </a:extLst>
          </p:cNvPr>
          <p:cNvSpPr txBox="1">
            <a:spLocks/>
          </p:cNvSpPr>
          <p:nvPr/>
        </p:nvSpPr>
        <p:spPr>
          <a:xfrm>
            <a:off x="456900" y="5229089"/>
            <a:ext cx="8229600" cy="114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Remark 2: 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algorithmic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technique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called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check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In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fact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special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variant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chec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k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called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exhaustive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enumeration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enumerate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all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possibilities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get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right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answer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exhaust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space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possibilities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38A363D1-1827-4756-A6EF-4862CAD03EF3}"/>
              </a:ext>
            </a:extLst>
          </p:cNvPr>
          <p:cNvSpPr/>
          <p:nvPr/>
        </p:nvSpPr>
        <p:spPr>
          <a:xfrm>
            <a:off x="1767687" y="3689509"/>
            <a:ext cx="1209216" cy="321616"/>
          </a:xfrm>
          <a:prstGeom prst="wedgeRectCallout">
            <a:avLst>
              <a:gd name="adj1" fmla="val -62526"/>
              <a:gd name="adj2" fmla="val -9640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9DFD321D-A7F0-4058-875C-D6C8F7BD263A}"/>
              </a:ext>
            </a:extLst>
          </p:cNvPr>
          <p:cNvSpPr/>
          <p:nvPr/>
        </p:nvSpPr>
        <p:spPr>
          <a:xfrm>
            <a:off x="794583" y="904706"/>
            <a:ext cx="2272863" cy="525897"/>
          </a:xfrm>
          <a:prstGeom prst="wedgeRectCallout">
            <a:avLst>
              <a:gd name="adj1" fmla="val -57853"/>
              <a:gd name="adj2" fmla="val 24477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Finite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instructions</a:t>
            </a:r>
            <a:r>
              <a:rPr lang="de-AT" dirty="0"/>
              <a:t> </a:t>
            </a:r>
            <a:r>
              <a:rPr lang="de-AT" dirty="0" err="1"/>
              <a:t>describing</a:t>
            </a:r>
            <a:r>
              <a:rPr lang="de-AT" dirty="0"/>
              <a:t> a </a:t>
            </a:r>
            <a:r>
              <a:rPr lang="de-AT" dirty="0" err="1"/>
              <a:t>computation</a:t>
            </a:r>
            <a:endParaRPr lang="de-AT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8F42758-EB0B-4553-B779-E083FFEEA481}"/>
              </a:ext>
            </a:extLst>
          </p:cNvPr>
          <p:cNvSpPr/>
          <p:nvPr/>
        </p:nvSpPr>
        <p:spPr>
          <a:xfrm>
            <a:off x="437982" y="2481492"/>
            <a:ext cx="356601" cy="1175617"/>
          </a:xfrm>
          <a:prstGeom prst="roundRect">
            <a:avLst/>
          </a:prstGeom>
          <a:solidFill>
            <a:srgbClr val="ED7D31">
              <a:alpha val="20000"/>
            </a:srgbClr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49943264-15CA-4C18-8112-4EC83698DB7F}"/>
              </a:ext>
            </a:extLst>
          </p:cNvPr>
          <p:cNvSpPr/>
          <p:nvPr/>
        </p:nvSpPr>
        <p:spPr>
          <a:xfrm>
            <a:off x="4573167" y="1102886"/>
            <a:ext cx="862786" cy="321616"/>
          </a:xfrm>
          <a:prstGeom prst="wedgeRectCallout">
            <a:avLst>
              <a:gd name="adj1" fmla="val -64082"/>
              <a:gd name="adj2" fmla="val 189871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Input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FA9A911-23E5-4D00-8983-E3EC584857E9}"/>
              </a:ext>
            </a:extLst>
          </p:cNvPr>
          <p:cNvSpPr/>
          <p:nvPr/>
        </p:nvSpPr>
        <p:spPr>
          <a:xfrm>
            <a:off x="1791711" y="2506716"/>
            <a:ext cx="2370385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6DAAABD0-C208-4844-9FB4-326C170BDDDB}"/>
              </a:ext>
            </a:extLst>
          </p:cNvPr>
          <p:cNvSpPr/>
          <p:nvPr/>
        </p:nvSpPr>
        <p:spPr>
          <a:xfrm>
            <a:off x="1048631" y="2794979"/>
            <a:ext cx="1568446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AD73E3DE-5F63-4262-A65C-0DFCCDE347A0}"/>
              </a:ext>
            </a:extLst>
          </p:cNvPr>
          <p:cNvSpPr/>
          <p:nvPr/>
        </p:nvSpPr>
        <p:spPr>
          <a:xfrm>
            <a:off x="7277363" y="3056687"/>
            <a:ext cx="818006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F8C59DCD-709A-4FE7-8C26-EC7E386F61AF}"/>
              </a:ext>
            </a:extLst>
          </p:cNvPr>
          <p:cNvSpPr/>
          <p:nvPr/>
        </p:nvSpPr>
        <p:spPr>
          <a:xfrm>
            <a:off x="5331596" y="3341993"/>
            <a:ext cx="2399814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47D3F2AF-A8CC-43E2-910C-F88D3D5859FB}"/>
              </a:ext>
            </a:extLst>
          </p:cNvPr>
          <p:cNvSpPr/>
          <p:nvPr/>
        </p:nvSpPr>
        <p:spPr>
          <a:xfrm>
            <a:off x="3546675" y="2788608"/>
            <a:ext cx="2267647" cy="261708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Sprechblase: rechteckig 18">
            <a:extLst>
              <a:ext uri="{FF2B5EF4-FFF2-40B4-BE49-F238E27FC236}">
                <a16:creationId xmlns:a16="http://schemas.microsoft.com/office/drawing/2014/main" id="{AE573A19-FE78-4F77-8D2C-CA68D53239CD}"/>
              </a:ext>
            </a:extLst>
          </p:cNvPr>
          <p:cNvSpPr/>
          <p:nvPr/>
        </p:nvSpPr>
        <p:spPr>
          <a:xfrm>
            <a:off x="1326406" y="1997900"/>
            <a:ext cx="1209216" cy="321616"/>
          </a:xfrm>
          <a:prstGeom prst="wedgeRectCallout">
            <a:avLst>
              <a:gd name="adj1" fmla="val -72435"/>
              <a:gd name="adj2" fmla="val 1192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0" name="Sprechblase: rechteckig 19">
            <a:extLst>
              <a:ext uri="{FF2B5EF4-FFF2-40B4-BE49-F238E27FC236}">
                <a16:creationId xmlns:a16="http://schemas.microsoft.com/office/drawing/2014/main" id="{52C3D813-FE57-40CF-8726-1531373D6301}"/>
              </a:ext>
            </a:extLst>
          </p:cNvPr>
          <p:cNvSpPr/>
          <p:nvPr/>
        </p:nvSpPr>
        <p:spPr>
          <a:xfrm>
            <a:off x="3263178" y="3689509"/>
            <a:ext cx="1209216" cy="321616"/>
          </a:xfrm>
          <a:prstGeom prst="wedgeRectCallout">
            <a:avLst>
              <a:gd name="adj1" fmla="val -51053"/>
              <a:gd name="adj2" fmla="val -26503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1" name="Sprechblase: rechteckig 20">
            <a:extLst>
              <a:ext uri="{FF2B5EF4-FFF2-40B4-BE49-F238E27FC236}">
                <a16:creationId xmlns:a16="http://schemas.microsoft.com/office/drawing/2014/main" id="{AEA928D7-AEBD-4227-92E4-B5E2BA46EEDB}"/>
              </a:ext>
            </a:extLst>
          </p:cNvPr>
          <p:cNvSpPr/>
          <p:nvPr/>
        </p:nvSpPr>
        <p:spPr>
          <a:xfrm>
            <a:off x="6672755" y="2491266"/>
            <a:ext cx="1209216" cy="321616"/>
          </a:xfrm>
          <a:prstGeom prst="wedgeRectCallout">
            <a:avLst>
              <a:gd name="adj1" fmla="val -54703"/>
              <a:gd name="adj2" fmla="val 1369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2" name="Sprechblase: rechteckig 21">
            <a:extLst>
              <a:ext uri="{FF2B5EF4-FFF2-40B4-BE49-F238E27FC236}">
                <a16:creationId xmlns:a16="http://schemas.microsoft.com/office/drawing/2014/main" id="{93B0FDB4-AC4C-40CF-9978-4476555CB3F1}"/>
              </a:ext>
            </a:extLst>
          </p:cNvPr>
          <p:cNvSpPr/>
          <p:nvPr/>
        </p:nvSpPr>
        <p:spPr>
          <a:xfrm>
            <a:off x="4814982" y="2047748"/>
            <a:ext cx="862786" cy="321616"/>
          </a:xfrm>
          <a:prstGeom prst="wedgeRectCallout">
            <a:avLst>
              <a:gd name="adj1" fmla="val -61158"/>
              <a:gd name="adj2" fmla="val 16830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Output</a:t>
            </a:r>
          </a:p>
        </p:txBody>
      </p:sp>
      <p:sp>
        <p:nvSpPr>
          <p:cNvPr id="23" name="Sprechblase: rechteckig 22">
            <a:extLst>
              <a:ext uri="{FF2B5EF4-FFF2-40B4-BE49-F238E27FC236}">
                <a16:creationId xmlns:a16="http://schemas.microsoft.com/office/drawing/2014/main" id="{6AAF432E-963A-4481-A2F7-68CBD2C0A1F6}"/>
              </a:ext>
            </a:extLst>
          </p:cNvPr>
          <p:cNvSpPr/>
          <p:nvPr/>
        </p:nvSpPr>
        <p:spPr>
          <a:xfrm>
            <a:off x="3299310" y="1108761"/>
            <a:ext cx="862786" cy="321616"/>
          </a:xfrm>
          <a:prstGeom prst="wedgeRectCallout">
            <a:avLst>
              <a:gd name="adj1" fmla="val -120362"/>
              <a:gd name="adj2" fmla="val 35849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4" name="Sprechblase: rechteckig 23">
            <a:extLst>
              <a:ext uri="{FF2B5EF4-FFF2-40B4-BE49-F238E27FC236}">
                <a16:creationId xmlns:a16="http://schemas.microsoft.com/office/drawing/2014/main" id="{47A72049-F736-4D35-9029-9B5D7D81DD57}"/>
              </a:ext>
            </a:extLst>
          </p:cNvPr>
          <p:cNvSpPr/>
          <p:nvPr/>
        </p:nvSpPr>
        <p:spPr>
          <a:xfrm>
            <a:off x="5884895" y="2051891"/>
            <a:ext cx="862786" cy="321616"/>
          </a:xfrm>
          <a:prstGeom prst="wedgeRectCallout">
            <a:avLst>
              <a:gd name="adj1" fmla="val -20227"/>
              <a:gd name="adj2" fmla="val 3290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5" name="Sprechblase: rechteckig 24">
            <a:extLst>
              <a:ext uri="{FF2B5EF4-FFF2-40B4-BE49-F238E27FC236}">
                <a16:creationId xmlns:a16="http://schemas.microsoft.com/office/drawing/2014/main" id="{5C76B9FC-CAEE-42A4-854F-97362AA9D9EB}"/>
              </a:ext>
            </a:extLst>
          </p:cNvPr>
          <p:cNvSpPr/>
          <p:nvPr/>
        </p:nvSpPr>
        <p:spPr>
          <a:xfrm>
            <a:off x="513057" y="3692515"/>
            <a:ext cx="862786" cy="321616"/>
          </a:xfrm>
          <a:prstGeom prst="wedgeRectCallout">
            <a:avLst>
              <a:gd name="adj1" fmla="val 47017"/>
              <a:gd name="adj2" fmla="val -23365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9682D03D-365F-495B-A21C-AAA16505274F}"/>
              </a:ext>
            </a:extLst>
          </p:cNvPr>
          <p:cNvSpPr/>
          <p:nvPr/>
        </p:nvSpPr>
        <p:spPr>
          <a:xfrm>
            <a:off x="3487333" y="1957910"/>
            <a:ext cx="985062" cy="26170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Sprechblase: rechteckig 26">
            <a:extLst>
              <a:ext uri="{FF2B5EF4-FFF2-40B4-BE49-F238E27FC236}">
                <a16:creationId xmlns:a16="http://schemas.microsoft.com/office/drawing/2014/main" id="{AD0F9FAD-3302-4299-BC05-63BCC390D943}"/>
              </a:ext>
            </a:extLst>
          </p:cNvPr>
          <p:cNvSpPr/>
          <p:nvPr/>
        </p:nvSpPr>
        <p:spPr>
          <a:xfrm>
            <a:off x="7817594" y="2047748"/>
            <a:ext cx="862786" cy="321616"/>
          </a:xfrm>
          <a:prstGeom prst="wedgeRectCallout">
            <a:avLst>
              <a:gd name="adj1" fmla="val -31922"/>
              <a:gd name="adj2" fmla="val 24869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8" name="Google Shape;87;p2">
            <a:extLst>
              <a:ext uri="{FF2B5EF4-FFF2-40B4-BE49-F238E27FC236}">
                <a16:creationId xmlns:a16="http://schemas.microsoft.com/office/drawing/2014/main" id="{8A522EF5-8CA2-43AB-8B76-EFBB1AC377E3}"/>
              </a:ext>
            </a:extLst>
          </p:cNvPr>
          <p:cNvSpPr txBox="1">
            <a:spLocks noGrp="1"/>
          </p:cNvSpPr>
          <p:nvPr/>
        </p:nvSpPr>
        <p:spPr>
          <a:xfrm>
            <a:off x="457200" y="4105757"/>
            <a:ext cx="8229600" cy="1075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is a finite list of instructions that describe a computation that when executed on a provided set of inputs will proceed through a set of well-defined states and eventually produce an output.</a:t>
            </a:r>
          </a:p>
          <a:p>
            <a:pPr marL="0" indent="0">
              <a:spcBef>
                <a:spcPts val="640"/>
              </a:spcBef>
            </a:pP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18043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5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Algorithm as a recipe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4: 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An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algorithm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bit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like a recipe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from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cookbook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Put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custard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mixture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heat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Stir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Dip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spoon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in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custard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Remove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spoon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run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finger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across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back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spoon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clear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path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left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remove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custard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from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heat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cool.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Otherwise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repeat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  <a:endParaRPr lang="de-DE" sz="18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002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16405320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452431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Task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de-DE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Analysis and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improvement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of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exhaustive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enumeration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square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root (EESR)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algorithm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Recollect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EESR:</a:t>
                </a:r>
              </a:p>
              <a:p>
                <a:pPr lvl="0">
                  <a:defRPr/>
                </a:pPr>
                <a:endParaRPr lang="de-DE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0" indent="-342900">
                  <a:buFont typeface="Courier New" panose="02070309020205020404" pitchFamily="49" charset="0"/>
                  <a:buChar char="o"/>
                  <a:defRPr/>
                </a:pP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Start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guess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being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equal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0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0" indent="-342900">
                  <a:buFont typeface="Courier New" panose="02070309020205020404" pitchFamily="49" charset="0"/>
                  <a:buChar char="o"/>
                </a:pP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close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stop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say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answer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0" indent="-342900">
                  <a:buFont typeface="Courier New" panose="02070309020205020404" pitchFamily="49" charset="0"/>
                  <a:buChar char="o"/>
                </a:pP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Otherwise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create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new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guess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adding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step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equal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0.1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i.e.,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+ 0.1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0" indent="-342900">
                  <a:buFont typeface="Courier New" panose="02070309020205020404" pitchFamily="49" charset="0"/>
                  <a:buChar char="o"/>
                </a:pP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Using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this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guess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call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it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again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),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repeat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process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until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close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enough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Work on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these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questions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:</a:t>
                </a: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+mj-lt"/>
                  <a:buAutoNum type="arabicPeriod"/>
                  <a:tabLst/>
                  <a:defRPr/>
                </a:pP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How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many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steps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will EESR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square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4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  <a:p>
                <a:pPr marL="342900" lvl="0" indent="-342900">
                  <a:buFont typeface="+mj-lt"/>
                  <a:buAutoNum type="arabicPeriod"/>
                  <a:defRPr/>
                </a:pP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How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many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steps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square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100?</a:t>
                </a: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Can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you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come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up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with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general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formula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the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number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of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steps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for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an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arbitrary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number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x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Design a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more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advanced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algorithm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for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computing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square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root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x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How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many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steps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your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new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algorithm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needs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  <a:endParaRPr lang="de-DE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4524315"/>
              </a:xfrm>
              <a:prstGeom prst="rect">
                <a:avLst/>
              </a:prstGeom>
              <a:blipFill>
                <a:blip r:embed="rId3"/>
                <a:stretch>
                  <a:fillRect l="-617" t="-560" r="-309" b="-1401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874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goals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4357878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Learn about: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Basics of computer science (CS)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Boolean logic, number systems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Algorithms and complexity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Programming with Python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Procedural and Object-oriented programming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Basic data analysis including plotting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Understand: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How computations work on modern computers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Principles of algorithmic thinking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Evaluating algorithm efficiency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How to write/run/test smaller programs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Additionally: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Student goals: to pass the examination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Bonus goal for all: to have fun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7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workload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721774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have 3 academic hours every week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These are 2 hours and 15 minutes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Thursday: </a:t>
            </a:r>
            <a:r>
              <a:rPr lang="en-US" dirty="0"/>
              <a:t>15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:00 – 17:30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You will earn 8 ECTS points for the course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This amounts to 8 x 25h =  200h of work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Lectures: 14 x 3h = 42h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Remaining 158h: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 14 x ~8h </a:t>
            </a:r>
            <a:r>
              <a:rPr lang="en-US" sz="1800" noProof="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≅ 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112h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Preparation for the exam: 46h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588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7955280" cy="334806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Mathematical examples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Programming exercises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Final exam: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You will need to answer questions and solve smaller problems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In-class participation: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start by students presenting their homework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have smaller exercises and problems to solve during class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Asking questions, discussing</a:t>
            </a: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108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1638532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Final exam: 33%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 34%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In-class participation: 33%</a:t>
            </a: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75759"/>
              </p:ext>
            </p:extLst>
          </p:nvPr>
        </p:nvGraphicFramePr>
        <p:xfrm>
          <a:off x="2402840" y="2735247"/>
          <a:ext cx="4064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1535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90 - 100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(Excellent)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80 - 89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(Good)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70 - 79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(Average)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60 - 69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(Sufficient)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(Fail)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728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3058</Words>
  <Application>Microsoft Macintosh PowerPoint</Application>
  <PresentationFormat>On-screen Show (4:3)</PresentationFormat>
  <Paragraphs>614</Paragraphs>
  <Slides>59</Slides>
  <Notes>59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Calibri</vt:lpstr>
      <vt:lpstr>Cambria Math</vt:lpstr>
      <vt:lpstr>Blackadder ITC</vt:lpstr>
      <vt:lpstr>Wingdings</vt:lpstr>
      <vt:lpstr>Courier New</vt:lpstr>
      <vt:lpstr>Tahoma</vt:lpstr>
      <vt:lpstr>Arial</vt:lpstr>
      <vt:lpstr>Times New Roman</vt:lpstr>
      <vt:lpstr>Office Theme</vt:lpstr>
      <vt:lpstr>Fundamentals of Computer Science and Programming </vt:lpstr>
      <vt:lpstr>Outline</vt:lpstr>
      <vt:lpstr>Course organization</vt:lpstr>
      <vt:lpstr>Lecturer</vt:lpstr>
      <vt:lpstr>Course context</vt:lpstr>
      <vt:lpstr>Course goals</vt:lpstr>
      <vt:lpstr>Course workload</vt:lpstr>
      <vt:lpstr>Grading</vt:lpstr>
      <vt:lpstr>Grading</vt:lpstr>
      <vt:lpstr>Academic Misconduct</vt:lpstr>
      <vt:lpstr>Course schedule</vt:lpstr>
      <vt:lpstr>Course schedule</vt:lpstr>
      <vt:lpstr>Programming with Python</vt:lpstr>
      <vt:lpstr>Course logistics</vt:lpstr>
      <vt:lpstr>Question policy</vt:lpstr>
      <vt:lpstr>Introduction to computer science &amp; programming</vt:lpstr>
      <vt:lpstr>Why should I learn to program?</vt:lpstr>
      <vt:lpstr>Why should I learn to program?</vt:lpstr>
      <vt:lpstr>Why should I learn to program?</vt:lpstr>
      <vt:lpstr>Why should I learn to program?</vt:lpstr>
      <vt:lpstr>AI &amp; Vibe Coding</vt:lpstr>
      <vt:lpstr>What is computer science?</vt:lpstr>
      <vt:lpstr>Computer science is ….</vt:lpstr>
      <vt:lpstr>Computer science is ….</vt:lpstr>
      <vt:lpstr>Computer science is ….</vt:lpstr>
      <vt:lpstr>Computer science is ….</vt:lpstr>
      <vt:lpstr>Computer science is ….</vt:lpstr>
      <vt:lpstr>CS is ….</vt:lpstr>
      <vt:lpstr>History of computer science</vt:lpstr>
      <vt:lpstr>CS and other science and engineering disciplines</vt:lpstr>
      <vt:lpstr>Mathematics and Computer Science</vt:lpstr>
      <vt:lpstr>Mathematics, mechanics &amp; computer science</vt:lpstr>
      <vt:lpstr>Mathematics, mechanics &amp; computer science</vt:lpstr>
      <vt:lpstr>Mathematics, mechanics &amp; computer science</vt:lpstr>
      <vt:lpstr>Mathematics, mechanics &amp; computer science</vt:lpstr>
      <vt:lpstr>Mathematics, mechanics &amp; computer science</vt:lpstr>
      <vt:lpstr>Relays</vt:lpstr>
      <vt:lpstr>Relays</vt:lpstr>
      <vt:lpstr>First programmable digital computer</vt:lpstr>
      <vt:lpstr>Vacuum tubes</vt:lpstr>
      <vt:lpstr>Vacuum tubes</vt:lpstr>
      <vt:lpstr>COLOSSUS</vt:lpstr>
      <vt:lpstr>ENIAC</vt:lpstr>
      <vt:lpstr>Durability of vacuum tubes</vt:lpstr>
      <vt:lpstr>First Bug</vt:lpstr>
      <vt:lpstr>Grace Hopper (Harvard Mark I)</vt:lpstr>
      <vt:lpstr>Transistors</vt:lpstr>
      <vt:lpstr>Computer architecture</vt:lpstr>
      <vt:lpstr>Von Neumann Architecture</vt:lpstr>
      <vt:lpstr>Transistor count</vt:lpstr>
      <vt:lpstr>Computational thinking</vt:lpstr>
      <vt:lpstr>Getting started</vt:lpstr>
      <vt:lpstr>Declarative vs. imperative knowledge</vt:lpstr>
      <vt:lpstr>Exhaustive Enumeration Square Root (EESR)</vt:lpstr>
      <vt:lpstr>Algorithm</vt:lpstr>
      <vt:lpstr>Square root algorithm</vt:lpstr>
      <vt:lpstr>Algorithm as a recipe</vt:lpstr>
      <vt:lpstr>Exercise</vt:lpstr>
      <vt:lpstr>Student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 Basics of Computer Programming</dc:title>
  <dc:creator>Lyndon Nixon</dc:creator>
  <cp:lastModifiedBy>Ingo Frommholz</cp:lastModifiedBy>
  <cp:revision>814</cp:revision>
  <dcterms:modified xsi:type="dcterms:W3CDTF">2025-09-25T10:07:43Z</dcterms:modified>
</cp:coreProperties>
</file>